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handoutMasterIdLst>
    <p:handoutMasterId r:id="rId72"/>
  </p:handoutMasterIdLst>
  <p:sldIdLst>
    <p:sldId id="256" r:id="rId2"/>
    <p:sldId id="323" r:id="rId3"/>
    <p:sldId id="324" r:id="rId4"/>
    <p:sldId id="305" r:id="rId5"/>
    <p:sldId id="307" r:id="rId6"/>
    <p:sldId id="308" r:id="rId7"/>
    <p:sldId id="306" r:id="rId8"/>
    <p:sldId id="325" r:id="rId9"/>
    <p:sldId id="327" r:id="rId10"/>
    <p:sldId id="328" r:id="rId11"/>
    <p:sldId id="311" r:id="rId12"/>
    <p:sldId id="313" r:id="rId13"/>
    <p:sldId id="314" r:id="rId14"/>
    <p:sldId id="309" r:id="rId15"/>
    <p:sldId id="315" r:id="rId16"/>
    <p:sldId id="316" r:id="rId17"/>
    <p:sldId id="261" r:id="rId18"/>
    <p:sldId id="262" r:id="rId19"/>
    <p:sldId id="317" r:id="rId20"/>
    <p:sldId id="318" r:id="rId21"/>
    <p:sldId id="319" r:id="rId22"/>
    <p:sldId id="320" r:id="rId23"/>
    <p:sldId id="322" r:id="rId24"/>
    <p:sldId id="321" r:id="rId25"/>
    <p:sldId id="264" r:id="rId26"/>
    <p:sldId id="302" r:id="rId27"/>
    <p:sldId id="326" r:id="rId28"/>
    <p:sldId id="329" r:id="rId29"/>
    <p:sldId id="330" r:id="rId30"/>
    <p:sldId id="280" r:id="rId31"/>
    <p:sldId id="281" r:id="rId32"/>
    <p:sldId id="266" r:id="rId33"/>
    <p:sldId id="267" r:id="rId34"/>
    <p:sldId id="259" r:id="rId35"/>
    <p:sldId id="260" r:id="rId36"/>
    <p:sldId id="257" r:id="rId37"/>
    <p:sldId id="258" r:id="rId38"/>
    <p:sldId id="268" r:id="rId39"/>
    <p:sldId id="279" r:id="rId40"/>
    <p:sldId id="282" r:id="rId41"/>
    <p:sldId id="278" r:id="rId42"/>
    <p:sldId id="286" r:id="rId43"/>
    <p:sldId id="285" r:id="rId44"/>
    <p:sldId id="284" r:id="rId45"/>
    <p:sldId id="283" r:id="rId46"/>
    <p:sldId id="277" r:id="rId47"/>
    <p:sldId id="276" r:id="rId48"/>
    <p:sldId id="275" r:id="rId49"/>
    <p:sldId id="294" r:id="rId50"/>
    <p:sldId id="293" r:id="rId51"/>
    <p:sldId id="292" r:id="rId52"/>
    <p:sldId id="291" r:id="rId53"/>
    <p:sldId id="290" r:id="rId54"/>
    <p:sldId id="300" r:id="rId55"/>
    <p:sldId id="299" r:id="rId56"/>
    <p:sldId id="298" r:id="rId57"/>
    <p:sldId id="297" r:id="rId58"/>
    <p:sldId id="304" r:id="rId59"/>
    <p:sldId id="303" r:id="rId60"/>
    <p:sldId id="296" r:id="rId61"/>
    <p:sldId id="295" r:id="rId62"/>
    <p:sldId id="287" r:id="rId63"/>
    <p:sldId id="301" r:id="rId64"/>
    <p:sldId id="273" r:id="rId65"/>
    <p:sldId id="269" r:id="rId66"/>
    <p:sldId id="270" r:id="rId67"/>
    <p:sldId id="271" r:id="rId68"/>
    <p:sldId id="274" r:id="rId69"/>
    <p:sldId id="272"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2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F72642-4B3E-D142-BC08-9365322D9E5F}" type="datetimeFigureOut">
              <a:rPr lang="en-US" smtClean="0"/>
              <a:t>13-11-11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86905D-4108-534B-B941-22EFFAE60EF5}" type="slidenum">
              <a:rPr lang="en-US" smtClean="0"/>
              <a:t>‹#›</a:t>
            </a:fld>
            <a:endParaRPr lang="en-US"/>
          </a:p>
        </p:txBody>
      </p:sp>
    </p:spTree>
    <p:extLst>
      <p:ext uri="{BB962C8B-B14F-4D97-AF65-F5344CB8AC3E}">
        <p14:creationId xmlns:p14="http://schemas.microsoft.com/office/powerpoint/2010/main" val="377685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845F4-6AB4-4043-BE82-F11F3A988B73}" type="datetimeFigureOut">
              <a:rPr lang="en-US" smtClean="0"/>
              <a:t>13-11-11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B1DAD-CD09-6849-9BBB-BAC9FE1821C6}" type="slidenum">
              <a:rPr lang="en-US" smtClean="0"/>
              <a:t>‹#›</a:t>
            </a:fld>
            <a:endParaRPr lang="en-US"/>
          </a:p>
        </p:txBody>
      </p:sp>
    </p:spTree>
    <p:extLst>
      <p:ext uri="{BB962C8B-B14F-4D97-AF65-F5344CB8AC3E}">
        <p14:creationId xmlns:p14="http://schemas.microsoft.com/office/powerpoint/2010/main" val="12954989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precise quote but the meaning</a:t>
            </a:r>
            <a:r>
              <a:rPr lang="en-US" baseline="0" dirty="0" smtClean="0"/>
              <a:t> remains.</a:t>
            </a:r>
            <a:endParaRPr lang="en-US" dirty="0"/>
          </a:p>
        </p:txBody>
      </p:sp>
      <p:sp>
        <p:nvSpPr>
          <p:cNvPr id="4" name="Slide Number Placeholder 3"/>
          <p:cNvSpPr>
            <a:spLocks noGrp="1"/>
          </p:cNvSpPr>
          <p:nvPr>
            <p:ph type="sldNum" sz="quarter" idx="10"/>
          </p:nvPr>
        </p:nvSpPr>
        <p:spPr/>
        <p:txBody>
          <a:bodyPr/>
          <a:lstStyle/>
          <a:p>
            <a:fld id="{7BBB1DAD-CD09-6849-9BBB-BAC9FE1821C6}" type="slidenum">
              <a:rPr lang="en-US" smtClean="0"/>
              <a:t>28</a:t>
            </a:fld>
            <a:endParaRPr lang="en-US"/>
          </a:p>
        </p:txBody>
      </p:sp>
    </p:spTree>
    <p:extLst>
      <p:ext uri="{BB962C8B-B14F-4D97-AF65-F5344CB8AC3E}">
        <p14:creationId xmlns:p14="http://schemas.microsoft.com/office/powerpoint/2010/main" val="151325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87CB404-9CA2-4B48-B490-A02CE557B09B}" type="datetimeFigureOut">
              <a:rPr lang="en-US" smtClean="0"/>
              <a:pPr/>
              <a:t>13-11-11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F8494EA-CF59-7D49-A27F-D291CEB3E4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87CB404-9CA2-4B48-B490-A02CE557B09B}" type="datetimeFigureOut">
              <a:rPr lang="en-US" smtClean="0"/>
              <a:pPr/>
              <a:t>13-11-11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CB404-9CA2-4B48-B490-A02CE557B09B}" type="datetimeFigureOut">
              <a:rPr lang="en-US" smtClean="0"/>
              <a:pPr/>
              <a:t>13-11-11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87CB404-9CA2-4B48-B490-A02CE557B09B}" type="datetimeFigureOut">
              <a:rPr lang="en-US" smtClean="0"/>
              <a:pPr/>
              <a:t>13-11-11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87CB404-9CA2-4B48-B490-A02CE557B09B}" type="datetimeFigureOut">
              <a:rPr lang="en-US" smtClean="0"/>
              <a:pPr/>
              <a:t>13-11-11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87CB404-9CA2-4B48-B490-A02CE557B09B}" type="datetimeFigureOut">
              <a:rPr lang="en-US" smtClean="0"/>
              <a:pPr/>
              <a:t>13-11-11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87CB404-9CA2-4B48-B490-A02CE557B09B}" type="datetimeFigureOut">
              <a:rPr lang="en-US" smtClean="0"/>
              <a:pPr/>
              <a:t>13-11-11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F8494EA-CF59-7D49-A27F-D291CEB3E4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687CB404-9CA2-4B48-B490-A02CE557B09B}" type="datetimeFigureOut">
              <a:rPr lang="en-US" smtClean="0"/>
              <a:pPr/>
              <a:t>13-11-11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494EA-CF59-7D49-A27F-D291CEB3E4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87CB404-9CA2-4B48-B490-A02CE557B09B}" type="datetimeFigureOut">
              <a:rPr lang="en-US" smtClean="0"/>
              <a:pPr/>
              <a:t>13-11-11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494EA-CF59-7D49-A27F-D291CEB3E4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87CB404-9CA2-4B48-B490-A02CE557B09B}" type="datetimeFigureOut">
              <a:rPr lang="en-US" smtClean="0"/>
              <a:pPr/>
              <a:t>13-11-11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494EA-CF59-7D49-A27F-D291CEB3E433}"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87CB404-9CA2-4B48-B490-A02CE557B09B}" type="datetimeFigureOut">
              <a:rPr lang="en-US" smtClean="0"/>
              <a:pPr/>
              <a:t>13-11-11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494EA-CF59-7D49-A27F-D291CEB3E433}"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87CB404-9CA2-4B48-B490-A02CE557B09B}" type="datetimeFigureOut">
              <a:rPr lang="en-US" smtClean="0"/>
              <a:pPr/>
              <a:t>13-11-11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F8494EA-CF59-7D49-A27F-D291CEB3E4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Teaching_with_clicke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JiT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IL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Ph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Peer_Instructio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CGP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Context_Rich_Problem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Realtime_Physic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MB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Workshop_Physic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SCALE_UP"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atlantic.com/richard-gunderma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Modeling_Instructio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PB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Thinking_Problem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IntroPhys_Workbook"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PRISMS_PLU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padre.org/perug/guides/guide.cfm?G=SGSI"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ompadre.org/perug/guides/guide.cfm?G=CAE_TPS" TargetMode="External"/><Relationship Id="rId4" Type="http://schemas.openxmlformats.org/officeDocument/2006/relationships/hyperlink" Target="http://www.compadre.org/perug/guides/guide.cfm?G=CPU" TargetMode="External"/><Relationship Id="rId5" Type="http://schemas.openxmlformats.org/officeDocument/2006/relationships/hyperlink" Target="http://www.compadre.org/perug/guides/guide.cfm?G=CU_QM" TargetMode="External"/><Relationship Id="rId6" Type="http://schemas.openxmlformats.org/officeDocument/2006/relationships/hyperlink" Target="http://www.compadre.org/perug/guides/guide.cfm?G=Diagnoser" TargetMode="External"/><Relationship Id="rId7" Type="http://schemas.openxmlformats.org/officeDocument/2006/relationships/hyperlink" Target="http://www.compadre.org/perug/guides/guide.cfm?G=Energy_Project" TargetMode="External"/><Relationship Id="rId8" Type="http://schemas.openxmlformats.org/officeDocument/2006/relationships/hyperlink" Target="http://www.compadre.org/perug/guides/guide.cfm?G=Explorations_in_Physics" TargetMode="External"/><Relationship Id="rId1" Type="http://schemas.openxmlformats.org/officeDocument/2006/relationships/slideLayout" Target="../slideLayouts/slideLayout2.xml"/><Relationship Id="rId2" Type="http://schemas.openxmlformats.org/officeDocument/2006/relationships/hyperlink" Target="http://www.compadre.org/perug/guides/guide.cfm?G=ABP_Tutorial_Vol1"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ompadre.org/perug/guides/guide.cfm?G=IQP" TargetMode="External"/><Relationship Id="rId4" Type="http://schemas.openxmlformats.org/officeDocument/2006/relationships/hyperlink" Target="http://www.compadre.org/perug/guides/guide.cfm?G=ISLE" TargetMode="External"/><Relationship Id="rId5" Type="http://schemas.openxmlformats.org/officeDocument/2006/relationships/hyperlink" Target="http://www.compadre.org/perug/guides/guide.cfm?G=LA_Program" TargetMode="External"/><Relationship Id="rId6" Type="http://schemas.openxmlformats.org/officeDocument/2006/relationships/hyperlink" Target="http://www.compadre.org/perug/guides/guide.cfm?G=LEPS" TargetMode="External"/><Relationship Id="rId7" Type="http://schemas.openxmlformats.org/officeDocument/2006/relationships/hyperlink" Target="http://www.compadre.org/perug/guides/guide.cfm?G=Lecture_Tutorials" TargetMode="External"/><Relationship Id="rId8" Type="http://schemas.openxmlformats.org/officeDocument/2006/relationships/hyperlink" Target="http://www.compadre.org/perug/guides/guide.cfm?G=Matter_and_Interactions" TargetMode="External"/><Relationship Id="rId1" Type="http://schemas.openxmlformats.org/officeDocument/2006/relationships/slideLayout" Target="../slideLayouts/slideLayout2.xml"/><Relationship Id="rId2" Type="http://schemas.openxmlformats.org/officeDocument/2006/relationships/hyperlink" Target="http://www.compadre.org/perug/guides/guide.cfm?G=Mechanics_Tutorial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compadre.org/perug/guides/guide.cfm?G=New_Model_Course" TargetMode="External"/><Relationship Id="rId4" Type="http://schemas.openxmlformats.org/officeDocument/2006/relationships/hyperlink" Target="http://www.compadre.org/perug/guides/guide.cfm?G=OSP" TargetMode="External"/><Relationship Id="rId5" Type="http://schemas.openxmlformats.org/officeDocument/2006/relationships/hyperlink" Target="http://www.compadre.org/perug/guides/guide.cfm?G=OST_Tutorials" TargetMode="External"/><Relationship Id="rId6" Type="http://schemas.openxmlformats.org/officeDocument/2006/relationships/hyperlink" Target="http://www.compadre.org/perug/guides/guide.cfm?G=Paradigms" TargetMode="External"/><Relationship Id="rId7" Type="http://schemas.openxmlformats.org/officeDocument/2006/relationships/hyperlink" Target="http://www.compadre.org/perug/guides/guide.cfm?G=PI_QM" TargetMode="External"/><Relationship Id="rId8" Type="http://schemas.openxmlformats.org/officeDocument/2006/relationships/hyperlink" Target="http://www.compadre.org/perug/guides/guide.cfm?G=PSET" TargetMode="External"/><Relationship Id="rId1" Type="http://schemas.openxmlformats.org/officeDocument/2006/relationships/slideLayout" Target="../slideLayouts/slideLayout2.xml"/><Relationship Id="rId2" Type="http://schemas.openxmlformats.org/officeDocument/2006/relationships/hyperlink" Target="http://www.compadre.org/perug/guides/guide.cfm?G=CU_Moder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ompadre.org/perug/guides/guide.cfm?G=Physics_Union_Mathematics" TargetMode="External"/><Relationship Id="rId4" Type="http://schemas.openxmlformats.org/officeDocument/2006/relationships/hyperlink" Target="http://www.compadre.org/perug/guides/guide.cfm?G=Physlets" TargetMode="External"/><Relationship Id="rId5" Type="http://schemas.openxmlformats.org/officeDocument/2006/relationships/hyperlink" Target="http://www.compadre.org/perug/guides/guide.cfm?G=QUILTS" TargetMode="External"/><Relationship Id="rId6" Type="http://schemas.openxmlformats.org/officeDocument/2006/relationships/hyperlink" Target="http://www.compadre.org/perug/guides/guide.cfm?G=Astro_Ranking_Tasks" TargetMode="External"/><Relationship Id="rId7" Type="http://schemas.openxmlformats.org/officeDocument/2006/relationships/hyperlink" Target="http://www.compadre.org/perug/guides/guide.cfm?G=SCL" TargetMode="External"/><Relationship Id="rId8" Type="http://schemas.openxmlformats.org/officeDocument/2006/relationships/hyperlink" Target="http://www.compadre.org/perug/guides/guide.cfm?G=SDI_Labs" TargetMode="External"/><Relationship Id="rId9" Type="http://schemas.openxmlformats.org/officeDocument/2006/relationships/hyperlink" Target="http://www.compadre.org/perug/guides/guide.cfm?G=TIPER" TargetMode="External"/><Relationship Id="rId1" Type="http://schemas.openxmlformats.org/officeDocument/2006/relationships/slideLayout" Target="../slideLayouts/slideLayout2.xml"/><Relationship Id="rId2" Type="http://schemas.openxmlformats.org/officeDocument/2006/relationships/hyperlink" Target="http://www.compadre.org/perug/guides/guide.cfm?G=PET"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compadre.org/perug/guides/guide.cfm?G=Tools_for_Scientific_Thinking" TargetMode="External"/><Relationship Id="rId4" Type="http://schemas.openxmlformats.org/officeDocument/2006/relationships/hyperlink" Target="http://www.compadre.org/perug/guides/guide.cfm?G=Tutorials" TargetMode="External"/><Relationship Id="rId5" Type="http://schemas.openxmlformats.org/officeDocument/2006/relationships/hyperlink" Target="http://www.compadre.org/perug/guides/guide.cfm?G=Tutorials_in_Introductory_Physics" TargetMode="External"/><Relationship Id="rId6" Type="http://schemas.openxmlformats.org/officeDocument/2006/relationships/hyperlink" Target="http://www.compadre.org/perug/guides/guide.cfm?G=Thermal_Tutorials" TargetMode="External"/><Relationship Id="rId7" Type="http://schemas.openxmlformats.org/officeDocument/2006/relationships/hyperlink" Target="http://www.compadre.org/perug/guides/guide.cfm?G=CU_EM" TargetMode="External"/><Relationship Id="rId1" Type="http://schemas.openxmlformats.org/officeDocument/2006/relationships/slideLayout" Target="../slideLayouts/slideLayout2.xml"/><Relationship Id="rId2" Type="http://schemas.openxmlformats.org/officeDocument/2006/relationships/hyperlink" Target="http://www.compadre.org/perug/guides/guide.cfm?G=TEFA"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meyercreations.com/physics/index.html" TargetMode="External"/><Relationship Id="rId4" Type="http://schemas.openxmlformats.org/officeDocument/2006/relationships/hyperlink" Target="http://www.meyercreations.com/physics/resources.html" TargetMode="External"/><Relationship Id="rId1" Type="http://schemas.openxmlformats.org/officeDocument/2006/relationships/slideLayout" Target="../slideLayouts/slideLayout2.xml"/><Relationship Id="rId2" Type="http://schemas.openxmlformats.org/officeDocument/2006/relationships/hyperlink" Target="http://www.compadre.org/p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8793" y="3124200"/>
            <a:ext cx="6658007" cy="1914144"/>
          </a:xfrm>
        </p:spPr>
        <p:txBody>
          <a:bodyPr/>
          <a:lstStyle/>
          <a:p>
            <a:r>
              <a:rPr lang="en-US" dirty="0" smtClean="0"/>
              <a:t/>
            </a:r>
            <a:br>
              <a:rPr lang="en-US" dirty="0" smtClean="0"/>
            </a:br>
            <a:r>
              <a:rPr lang="en-US" sz="3200" b="1" dirty="0"/>
              <a:t>New Pedagogies for Science </a:t>
            </a:r>
            <a:r>
              <a:rPr lang="en-US" sz="3200" b="1" dirty="0" smtClean="0"/>
              <a:t>Teaching</a:t>
            </a:r>
            <a:r>
              <a:rPr lang="en-US" b="1" dirty="0" smtClean="0"/>
              <a:t/>
            </a:r>
            <a:br>
              <a:rPr lang="en-US" b="1" dirty="0" smtClean="0"/>
            </a:br>
            <a:r>
              <a:rPr lang="en-US" sz="2800" dirty="0" smtClean="0"/>
              <a:t>PER Techniques</a:t>
            </a:r>
            <a:endParaRPr lang="en-US" dirty="0"/>
          </a:p>
        </p:txBody>
      </p:sp>
      <p:sp>
        <p:nvSpPr>
          <p:cNvPr id="3" name="Subtitle 2"/>
          <p:cNvSpPr>
            <a:spLocks noGrp="1"/>
          </p:cNvSpPr>
          <p:nvPr>
            <p:ph type="subTitle" idx="1"/>
          </p:nvPr>
        </p:nvSpPr>
        <p:spPr/>
        <p:txBody>
          <a:bodyPr/>
          <a:lstStyle/>
          <a:p>
            <a:r>
              <a:rPr lang="en-US" b="1" dirty="0">
                <a:solidFill>
                  <a:schemeClr val="tx1"/>
                </a:solidFill>
              </a:rPr>
              <a:t>Evidence</a:t>
            </a:r>
            <a:r>
              <a:rPr lang="en-US" b="1" dirty="0" smtClean="0">
                <a:solidFill>
                  <a:schemeClr val="tx1"/>
                </a:solidFill>
              </a:rPr>
              <a:t>-Based Teaching Methods</a:t>
            </a:r>
            <a:endParaRPr lang="en-US" dirty="0">
              <a:solidFill>
                <a:schemeClr val="tx1"/>
              </a:solidFill>
            </a:endParaRPr>
          </a:p>
          <a:p>
            <a:pPr algn="r"/>
            <a:r>
              <a:rPr lang="en-US" dirty="0" smtClean="0"/>
              <a:t>John Caranci</a:t>
            </a:r>
          </a:p>
          <a:p>
            <a:pPr algn="r"/>
            <a:r>
              <a:rPr lang="en-US" dirty="0" smtClean="0"/>
              <a:t>STAO 2013</a:t>
            </a:r>
            <a:endParaRPr lang="en-US" dirty="0"/>
          </a:p>
        </p:txBody>
      </p:sp>
      <p:sp>
        <p:nvSpPr>
          <p:cNvPr id="5" name="TextBox 4"/>
          <p:cNvSpPr txBox="1"/>
          <p:nvPr/>
        </p:nvSpPr>
        <p:spPr>
          <a:xfrm>
            <a:off x="791723" y="758793"/>
            <a:ext cx="362875" cy="5262979"/>
          </a:xfrm>
          <a:prstGeom prst="rect">
            <a:avLst/>
          </a:prstGeom>
          <a:noFill/>
        </p:spPr>
        <p:txBody>
          <a:bodyPr wrap="square" rtlCol="0">
            <a:spAutoFit/>
          </a:bodyPr>
          <a:lstStyle/>
          <a:p>
            <a:r>
              <a:rPr lang="en-US" sz="4800" b="1" dirty="0" smtClean="0">
                <a:solidFill>
                  <a:srgbClr val="FF0000"/>
                </a:solidFill>
                <a:latin typeface="Apple Casual"/>
                <a:cs typeface="Apple Casual"/>
              </a:rPr>
              <a:t>O</a:t>
            </a:r>
          </a:p>
          <a:p>
            <a:r>
              <a:rPr lang="en-US" sz="4800" b="1" dirty="0" smtClean="0">
                <a:solidFill>
                  <a:srgbClr val="FF0000"/>
                </a:solidFill>
                <a:latin typeface="Apple Casual"/>
                <a:cs typeface="Apple Casual"/>
              </a:rPr>
              <a:t>A</a:t>
            </a:r>
            <a:br>
              <a:rPr lang="en-US" sz="4800" b="1" dirty="0" smtClean="0">
                <a:solidFill>
                  <a:srgbClr val="FF0000"/>
                </a:solidFill>
                <a:latin typeface="Apple Casual"/>
                <a:cs typeface="Apple Casual"/>
              </a:rPr>
            </a:br>
            <a:r>
              <a:rPr lang="en-US" sz="4800" b="1" dirty="0" smtClean="0">
                <a:solidFill>
                  <a:srgbClr val="FF0000"/>
                </a:solidFill>
                <a:latin typeface="Apple Casual"/>
                <a:cs typeface="Apple Casual"/>
              </a:rPr>
              <a:t>P</a:t>
            </a:r>
            <a:br>
              <a:rPr lang="en-US" sz="4800" b="1" dirty="0" smtClean="0">
                <a:solidFill>
                  <a:srgbClr val="FF0000"/>
                </a:solidFill>
                <a:latin typeface="Apple Casual"/>
                <a:cs typeface="Apple Casual"/>
              </a:rPr>
            </a:br>
            <a:r>
              <a:rPr lang="en-US" sz="4800" b="1" dirty="0" smtClean="0">
                <a:solidFill>
                  <a:srgbClr val="FF0000"/>
                </a:solidFill>
                <a:latin typeface="Apple Casual"/>
                <a:cs typeface="Apple Casual"/>
              </a:rPr>
              <a:t>T</a:t>
            </a:r>
            <a:endParaRPr lang="en-US" sz="4800" b="1" dirty="0">
              <a:solidFill>
                <a:srgbClr val="FF0000"/>
              </a:solidFill>
              <a:latin typeface="Apple Casual"/>
              <a:cs typeface="Apple Casu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Sometimes…</a:t>
            </a:r>
            <a:endParaRPr lang="en-US" dirty="0"/>
          </a:p>
        </p:txBody>
      </p:sp>
      <p:sp>
        <p:nvSpPr>
          <p:cNvPr id="3" name="Content Placeholder 2"/>
          <p:cNvSpPr>
            <a:spLocks noGrp="1"/>
          </p:cNvSpPr>
          <p:nvPr>
            <p:ph idx="1"/>
          </p:nvPr>
        </p:nvSpPr>
        <p:spPr>
          <a:xfrm>
            <a:off x="527816" y="1371600"/>
            <a:ext cx="7700197" cy="4419600"/>
          </a:xfrm>
        </p:spPr>
        <p:txBody>
          <a:bodyPr/>
          <a:lstStyle/>
          <a:p>
            <a:pPr marL="0" indent="0">
              <a:buNone/>
            </a:pPr>
            <a:r>
              <a:rPr lang="en-US" dirty="0" smtClean="0"/>
              <a:t>When you are strolling down the beach</a:t>
            </a:r>
          </a:p>
          <a:p>
            <a:pPr marL="0" indent="0">
              <a:buNone/>
            </a:pPr>
            <a:r>
              <a:rPr lang="en-US" dirty="0" smtClean="0"/>
              <a:t>You Find:</a:t>
            </a:r>
          </a:p>
          <a:p>
            <a:pPr marL="0" indent="0">
              <a:buNone/>
            </a:pPr>
            <a:r>
              <a:rPr lang="en-US" dirty="0" smtClean="0"/>
              <a:t>A Shinny Pebble</a:t>
            </a:r>
            <a:endParaRPr lang="en-US" dirty="0"/>
          </a:p>
        </p:txBody>
      </p:sp>
      <p:pic>
        <p:nvPicPr>
          <p:cNvPr id="4" name="Picture 3" descr="agate-products-4-3202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011" y="1863990"/>
            <a:ext cx="6232532" cy="4585747"/>
          </a:xfrm>
          <a:prstGeom prst="rect">
            <a:avLst/>
          </a:prstGeom>
        </p:spPr>
      </p:pic>
    </p:spTree>
    <p:extLst>
      <p:ext uri="{BB962C8B-B14F-4D97-AF65-F5344CB8AC3E}">
        <p14:creationId xmlns:p14="http://schemas.microsoft.com/office/powerpoint/2010/main" val="407501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a:t>
            </a:r>
            <a:endParaRPr lang="en-US" dirty="0"/>
          </a:p>
        </p:txBody>
      </p:sp>
      <p:sp>
        <p:nvSpPr>
          <p:cNvPr id="3" name="Content Placeholder 2"/>
          <p:cNvSpPr>
            <a:spLocks noGrp="1"/>
          </p:cNvSpPr>
          <p:nvPr>
            <p:ph idx="1"/>
          </p:nvPr>
        </p:nvSpPr>
        <p:spPr/>
        <p:txBody>
          <a:bodyPr/>
          <a:lstStyle/>
          <a:p>
            <a:r>
              <a:rPr lang="en-US" dirty="0" smtClean="0"/>
              <a:t>One person at the table pick up the hanger and put the strings to the tragus then hit object with it.</a:t>
            </a:r>
          </a:p>
          <a:p>
            <a:r>
              <a:rPr lang="en-US" dirty="0" smtClean="0"/>
              <a:t>Remaining people at the table describe their observations on the white board.</a:t>
            </a:r>
          </a:p>
        </p:txBody>
      </p:sp>
      <p:pic>
        <p:nvPicPr>
          <p:cNvPr id="4" name="Content Placeholder 3" descr="Metel Hanger Chime.jpeg"/>
          <p:cNvPicPr>
            <a:picLocks noChangeAspect="1"/>
          </p:cNvPicPr>
          <p:nvPr/>
        </p:nvPicPr>
        <p:blipFill>
          <a:blip r:embed="rId2">
            <a:extLst>
              <a:ext uri="{28A0092B-C50C-407E-A947-70E740481C1C}">
                <a14:useLocalDpi xmlns:a14="http://schemas.microsoft.com/office/drawing/2010/main" val="0"/>
              </a:ext>
            </a:extLst>
          </a:blip>
          <a:srcRect t="12873" b="12873"/>
          <a:stretch>
            <a:fillRect/>
          </a:stretch>
        </p:blipFill>
        <p:spPr>
          <a:xfrm>
            <a:off x="3314266" y="3480548"/>
            <a:ext cx="5829734" cy="3233117"/>
          </a:xfrm>
          <a:prstGeom prst="rect">
            <a:avLst/>
          </a:prstGeom>
        </p:spPr>
      </p:pic>
    </p:spTree>
    <p:extLst>
      <p:ext uri="{BB962C8B-B14F-4D97-AF65-F5344CB8AC3E}">
        <p14:creationId xmlns:p14="http://schemas.microsoft.com/office/powerpoint/2010/main" val="1199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56" y="503238"/>
            <a:ext cx="8131666" cy="1231900"/>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z="6600" b="1" dirty="0" smtClean="0">
                <a:ln/>
                <a:solidFill>
                  <a:schemeClr val="tx1">
                    <a:lumMod val="95000"/>
                    <a:lumOff val="5000"/>
                  </a:schemeClr>
                </a:solidFill>
              </a:rPr>
              <a:t>Whiteboard Technique</a:t>
            </a:r>
            <a:endParaRPr lang="en-US" sz="6600" b="1" dirty="0">
              <a:ln/>
              <a:solidFill>
                <a:schemeClr val="tx1">
                  <a:lumMod val="95000"/>
                  <a:lumOff val="5000"/>
                </a:schemeClr>
              </a:solidFill>
            </a:endParaRPr>
          </a:p>
        </p:txBody>
      </p:sp>
      <p:sp>
        <p:nvSpPr>
          <p:cNvPr id="3" name="Content Placeholder 2"/>
          <p:cNvSpPr>
            <a:spLocks noGrp="1"/>
          </p:cNvSpPr>
          <p:nvPr>
            <p:ph idx="1"/>
          </p:nvPr>
        </p:nvSpPr>
        <p:spPr/>
        <p:txBody>
          <a:bodyPr/>
          <a:lstStyle/>
          <a:p>
            <a:pPr marL="0" indent="0">
              <a:buNone/>
            </a:pPr>
            <a:r>
              <a:rPr lang="en-US" sz="2800" dirty="0" smtClean="0"/>
              <a:t>Using dry erase white boards of personal size to indicate answers and results of deliberations.</a:t>
            </a:r>
          </a:p>
          <a:p>
            <a:pPr marL="0" indent="0">
              <a:buNone/>
            </a:pPr>
            <a:r>
              <a:rPr lang="en-US" sz="2800" dirty="0" smtClean="0"/>
              <a:t>Use requires everyone to respond and therefor engage</a:t>
            </a:r>
          </a:p>
          <a:p>
            <a:pPr marL="0" indent="0">
              <a:buNone/>
            </a:pPr>
            <a:r>
              <a:rPr lang="en-US" sz="2800" dirty="0" smtClean="0"/>
              <a:t>Psychological confidence indicated by body attitude and height of board.</a:t>
            </a:r>
          </a:p>
          <a:p>
            <a:pPr marL="0" indent="0">
              <a:buNone/>
            </a:pPr>
            <a:r>
              <a:rPr lang="en-US" sz="2800" dirty="0" smtClean="0"/>
              <a:t>Teacher can easily survey class results</a:t>
            </a:r>
          </a:p>
          <a:p>
            <a:endParaRPr lang="en-US" dirty="0"/>
          </a:p>
        </p:txBody>
      </p:sp>
    </p:spTree>
    <p:extLst>
      <p:ext uri="{BB962C8B-B14F-4D97-AF65-F5344CB8AC3E}">
        <p14:creationId xmlns:p14="http://schemas.microsoft.com/office/powerpoint/2010/main" val="96833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a:bodyPr>
          <a:lstStyle/>
          <a:p>
            <a:r>
              <a:rPr lang="en-US" dirty="0"/>
              <a:t>Level – All science </a:t>
            </a:r>
          </a:p>
          <a:p>
            <a:r>
              <a:rPr lang="en-US" dirty="0"/>
              <a:t>Teacher Effort – low </a:t>
            </a:r>
          </a:p>
          <a:p>
            <a:r>
              <a:rPr lang="en-US" dirty="0"/>
              <a:t>Needs – </a:t>
            </a:r>
            <a:r>
              <a:rPr lang="en-US" dirty="0" smtClean="0"/>
              <a:t>Dry erase personal sized boards</a:t>
            </a:r>
            <a:endParaRPr lang="en-US" dirty="0"/>
          </a:p>
          <a:p>
            <a:r>
              <a:rPr lang="en-US" dirty="0"/>
              <a:t>Uses - </a:t>
            </a:r>
            <a:r>
              <a:rPr lang="en-US" dirty="0" smtClean="0">
                <a:ea typeface="Cambria"/>
                <a:cs typeface="Arial"/>
              </a:rPr>
              <a:t>mathematical </a:t>
            </a:r>
            <a:r>
              <a:rPr lang="en-US" dirty="0">
                <a:ea typeface="Cambria"/>
                <a:cs typeface="Arial"/>
              </a:rPr>
              <a:t>understanding, Problem-solving skills, </a:t>
            </a:r>
            <a:r>
              <a:rPr lang="en-US" dirty="0" smtClean="0">
                <a:ea typeface="Cambria"/>
                <a:cs typeface="Arial"/>
              </a:rPr>
              <a:t>relating </a:t>
            </a:r>
            <a:r>
              <a:rPr lang="en-US" dirty="0">
                <a:ea typeface="Cambria"/>
                <a:cs typeface="Arial"/>
              </a:rPr>
              <a:t>to the real world, Think like a scientist, Reflecting on one's own learning, Self-</a:t>
            </a:r>
            <a:r>
              <a:rPr lang="en-US" dirty="0" smtClean="0">
                <a:ea typeface="Cambria"/>
                <a:cs typeface="Arial"/>
              </a:rPr>
              <a:t>confidence, </a:t>
            </a:r>
            <a:r>
              <a:rPr lang="en-US" dirty="0">
                <a:ea typeface="Cambria"/>
                <a:cs typeface="Arial"/>
              </a:rPr>
              <a:t>Representing knowledge in multiple ways</a:t>
            </a:r>
            <a:r>
              <a:rPr lang="en-US" dirty="0"/>
              <a:t> </a:t>
            </a:r>
          </a:p>
        </p:txBody>
      </p:sp>
    </p:spTree>
    <p:extLst>
      <p:ext uri="{BB962C8B-B14F-4D97-AF65-F5344CB8AC3E}">
        <p14:creationId xmlns:p14="http://schemas.microsoft.com/office/powerpoint/2010/main" val="219806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b="1" dirty="0">
                <a:solidFill>
                  <a:srgbClr val="FF0000"/>
                </a:solidFill>
              </a:rPr>
              <a:t>First Law of </a:t>
            </a:r>
            <a:r>
              <a:rPr lang="en-CA" sz="6000" b="1" dirty="0" smtClean="0">
                <a:solidFill>
                  <a:srgbClr val="FF0000"/>
                </a:solidFill>
              </a:rPr>
              <a:t>Learning</a:t>
            </a:r>
            <a:endParaRPr lang="en-US" sz="60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CA" sz="3600" b="1" dirty="0" smtClean="0"/>
              <a:t>Those </a:t>
            </a:r>
            <a:r>
              <a:rPr lang="en-CA" sz="3600" b="1" dirty="0"/>
              <a:t>doing the work - do the </a:t>
            </a:r>
            <a:r>
              <a:rPr lang="en-CA" sz="3600" b="1" dirty="0" smtClean="0"/>
              <a:t>learning</a:t>
            </a:r>
            <a:endParaRPr lang="en-US" sz="3600" b="1" dirty="0"/>
          </a:p>
          <a:p>
            <a:r>
              <a:rPr lang="en-CA" sz="3600" b="1" dirty="0"/>
              <a:t>I</a:t>
            </a:r>
            <a:r>
              <a:rPr lang="en-CA" sz="3600" b="1" dirty="0" smtClean="0"/>
              <a:t>f </a:t>
            </a:r>
            <a:r>
              <a:rPr lang="en-CA" sz="3600" b="1" dirty="0"/>
              <a:t>the teacher is talking the teacher is working therefore learning</a:t>
            </a:r>
            <a:endParaRPr lang="en-US" sz="3600" b="1" dirty="0"/>
          </a:p>
          <a:p>
            <a:r>
              <a:rPr lang="en-CA" sz="3600" b="1" dirty="0"/>
              <a:t>W</a:t>
            </a:r>
            <a:r>
              <a:rPr lang="en-CA" sz="3600" b="1" dirty="0" smtClean="0"/>
              <a:t>hat </a:t>
            </a:r>
            <a:r>
              <a:rPr lang="en-CA" sz="3600" b="1" dirty="0"/>
              <a:t>individuals and groups do informs their learning and what they learn.</a:t>
            </a:r>
            <a:endParaRPr lang="en-US" sz="3600" b="1" dirty="0"/>
          </a:p>
          <a:p>
            <a:endParaRPr lang="en-US" dirty="0"/>
          </a:p>
        </p:txBody>
      </p:sp>
    </p:spTree>
    <p:extLst>
      <p:ext uri="{BB962C8B-B14F-4D97-AF65-F5344CB8AC3E}">
        <p14:creationId xmlns:p14="http://schemas.microsoft.com/office/powerpoint/2010/main" val="163663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AF0C0C"/>
                </a:solidFill>
              </a:rPr>
              <a:t>Ring and Chain Activity</a:t>
            </a:r>
            <a:endParaRPr lang="en-US" sz="5400" dirty="0">
              <a:solidFill>
                <a:srgbClr val="AF0C0C"/>
              </a:solidFill>
            </a:endParaRPr>
          </a:p>
        </p:txBody>
      </p:sp>
      <p:sp>
        <p:nvSpPr>
          <p:cNvPr id="3" name="Content Placeholder 2"/>
          <p:cNvSpPr>
            <a:spLocks noGrp="1"/>
          </p:cNvSpPr>
          <p:nvPr>
            <p:ph idx="1"/>
          </p:nvPr>
        </p:nvSpPr>
        <p:spPr/>
        <p:txBody>
          <a:bodyPr/>
          <a:lstStyle/>
          <a:p>
            <a:r>
              <a:rPr lang="en-US" dirty="0" smtClean="0"/>
              <a:t>Observe the ring and chain interaction.</a:t>
            </a:r>
          </a:p>
          <a:p>
            <a:r>
              <a:rPr lang="en-US" dirty="0" smtClean="0"/>
              <a:t>Group discussion – How/why does this happen?</a:t>
            </a:r>
            <a:endParaRPr lang="en-US" dirty="0"/>
          </a:p>
        </p:txBody>
      </p:sp>
      <p:pic>
        <p:nvPicPr>
          <p:cNvPr id="4" name="Picture 3" descr="Ring and Chai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574" y="3069434"/>
            <a:ext cx="4865804" cy="3634147"/>
          </a:xfrm>
          <a:prstGeom prst="rect">
            <a:avLst/>
          </a:prstGeom>
        </p:spPr>
      </p:pic>
    </p:spTree>
    <p:extLst>
      <p:ext uri="{BB962C8B-B14F-4D97-AF65-F5344CB8AC3E}">
        <p14:creationId xmlns:p14="http://schemas.microsoft.com/office/powerpoint/2010/main" val="15898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2">
                    <a:lumMod val="75000"/>
                    <a:lumOff val="25000"/>
                  </a:schemeClr>
                </a:solidFill>
              </a:rPr>
              <a:t>Using Your ABCD Cards</a:t>
            </a:r>
            <a:endParaRPr lang="en-US" sz="5400" dirty="0">
              <a:solidFill>
                <a:schemeClr val="accent2">
                  <a:lumMod val="75000"/>
                  <a:lumOff val="25000"/>
                </a:schemeClr>
              </a:solidFill>
            </a:endParaRPr>
          </a:p>
        </p:txBody>
      </p:sp>
      <p:sp>
        <p:nvSpPr>
          <p:cNvPr id="3" name="Content Placeholder 2"/>
          <p:cNvSpPr>
            <a:spLocks noGrp="1"/>
          </p:cNvSpPr>
          <p:nvPr>
            <p:ph idx="1"/>
          </p:nvPr>
        </p:nvSpPr>
        <p:spPr/>
        <p:txBody>
          <a:bodyPr>
            <a:normAutofit lnSpcReduction="10000"/>
          </a:bodyPr>
          <a:lstStyle/>
          <a:p>
            <a:pPr>
              <a:buFont typeface="+mj-lt"/>
              <a:buAutoNum type="alphaUcPeriod"/>
            </a:pPr>
            <a:r>
              <a:rPr lang="en-US" sz="2800" dirty="0" smtClean="0"/>
              <a:t>The ring has an opening letting the chain through.</a:t>
            </a:r>
          </a:p>
          <a:p>
            <a:pPr>
              <a:buFont typeface="+mj-lt"/>
              <a:buAutoNum type="alphaUcPeriod"/>
            </a:pPr>
            <a:r>
              <a:rPr lang="en-US" sz="2800" dirty="0" smtClean="0"/>
              <a:t>Through slight of hand the chain is tied a different ring.</a:t>
            </a:r>
            <a:r>
              <a:rPr lang="en-US" sz="2800" dirty="0"/>
              <a:t> </a:t>
            </a:r>
            <a:r>
              <a:rPr lang="en-US" sz="2800" dirty="0" smtClean="0"/>
              <a:t>The </a:t>
            </a:r>
            <a:r>
              <a:rPr lang="en-US" sz="2800" dirty="0"/>
              <a:t>second </a:t>
            </a:r>
            <a:r>
              <a:rPr lang="en-US" sz="2800" dirty="0" smtClean="0"/>
              <a:t>ring is </a:t>
            </a:r>
            <a:r>
              <a:rPr lang="en-US" sz="2800" dirty="0"/>
              <a:t>in John’s hand</a:t>
            </a:r>
            <a:r>
              <a:rPr lang="en-US" sz="2800" dirty="0" smtClean="0"/>
              <a:t>.</a:t>
            </a:r>
          </a:p>
          <a:p>
            <a:pPr>
              <a:buFont typeface="+mj-lt"/>
              <a:buAutoNum type="alphaUcPeriod"/>
            </a:pPr>
            <a:r>
              <a:rPr lang="en-US" sz="2800" dirty="0" smtClean="0"/>
              <a:t>The ring flips and sweeps up the chain.</a:t>
            </a:r>
          </a:p>
          <a:p>
            <a:pPr>
              <a:buFont typeface="+mj-lt"/>
              <a:buAutoNum type="alphaUcPeriod"/>
            </a:pPr>
            <a:r>
              <a:rPr lang="en-US" sz="2800" dirty="0" smtClean="0"/>
              <a:t>The human eye is too slow to catch the movement.</a:t>
            </a:r>
          </a:p>
          <a:p>
            <a:pPr>
              <a:buFont typeface="+mj-lt"/>
              <a:buAutoNum type="alphaUcPeriod"/>
            </a:pPr>
            <a:endParaRPr lang="en-US" dirty="0" smtClean="0"/>
          </a:p>
        </p:txBody>
      </p:sp>
    </p:spTree>
    <p:extLst>
      <p:ext uri="{BB962C8B-B14F-4D97-AF65-F5344CB8AC3E}">
        <p14:creationId xmlns:p14="http://schemas.microsoft.com/office/powerpoint/2010/main" val="135023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srgbClr val="0000FF"/>
                </a:solidFill>
                <a:ea typeface="Cambria"/>
                <a:cs typeface="Verdana"/>
                <a:hlinkClick r:id="rId2"/>
              </a:rPr>
              <a:t>Teaching with Clickers</a:t>
            </a:r>
            <a:r>
              <a:rPr lang="en-US" sz="6000" b="1" dirty="0" smtClean="0">
                <a:solidFill>
                  <a:srgbClr val="0000FF"/>
                </a:solidFill>
                <a:ea typeface="Cambria"/>
                <a:cs typeface="Verdana"/>
              </a:rPr>
              <a:t> </a:t>
            </a:r>
            <a:endParaRPr lang="en-US" sz="6000" dirty="0">
              <a:solidFill>
                <a:srgbClr val="0000FF"/>
              </a:solidFill>
            </a:endParaRPr>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Clickers are electronic devices that allow students to vote on multiple-choice questions </a:t>
            </a:r>
            <a:r>
              <a:rPr lang="en-US" dirty="0" smtClean="0">
                <a:solidFill>
                  <a:srgbClr val="333333"/>
                </a:solidFill>
                <a:ea typeface="Cambria"/>
                <a:cs typeface="Verdana-Bold"/>
              </a:rPr>
              <a:t>and</a:t>
            </a:r>
            <a:r>
              <a:rPr lang="en-US" dirty="0">
                <a:latin typeface="Times New Roman"/>
                <a:ea typeface="Cambria"/>
                <a:cs typeface="Times New Roman"/>
              </a:rPr>
              <a:t> </a:t>
            </a:r>
            <a:r>
              <a:rPr lang="en-US" dirty="0" smtClean="0">
                <a:solidFill>
                  <a:srgbClr val="333333"/>
                </a:solidFill>
                <a:ea typeface="Cambria"/>
                <a:cs typeface="Verdana-Bold"/>
              </a:rPr>
              <a:t>teachers </a:t>
            </a:r>
            <a:r>
              <a:rPr lang="en-US" dirty="0">
                <a:solidFill>
                  <a:srgbClr val="333333"/>
                </a:solidFill>
                <a:ea typeface="Cambria"/>
                <a:cs typeface="Verdana-Bold"/>
              </a:rPr>
              <a:t>to collect and display the results of voting instantaneously</a:t>
            </a:r>
            <a:r>
              <a:rPr lang="en-US" dirty="0" smtClean="0">
                <a:solidFill>
                  <a:srgbClr val="333333"/>
                </a:solidFill>
                <a:ea typeface="Cambria"/>
                <a:cs typeface="Verdana-Bold"/>
              </a:rPr>
              <a:t>. It also requires full engagement by students. It enhances collaboration </a:t>
            </a:r>
            <a:r>
              <a:rPr lang="en-US" dirty="0">
                <a:solidFill>
                  <a:srgbClr val="333333"/>
                </a:solidFill>
                <a:ea typeface="Cambria"/>
                <a:cs typeface="Verdana-Bold"/>
              </a:rPr>
              <a:t>leading to better learning. Clickers are not really </a:t>
            </a:r>
            <a:r>
              <a:rPr lang="en-US" dirty="0" smtClean="0">
                <a:solidFill>
                  <a:srgbClr val="333333"/>
                </a:solidFill>
                <a:ea typeface="Cambria"/>
                <a:cs typeface="Verdana-Bold"/>
              </a:rPr>
              <a:t>a</a:t>
            </a:r>
            <a:r>
              <a:rPr lang="en-US" dirty="0">
                <a:latin typeface="Times New Roman"/>
                <a:ea typeface="Cambria"/>
                <a:cs typeface="Times New Roman"/>
              </a:rPr>
              <a:t> </a:t>
            </a:r>
            <a:r>
              <a:rPr lang="en-US" dirty="0" smtClean="0">
                <a:solidFill>
                  <a:srgbClr val="333333"/>
                </a:solidFill>
                <a:ea typeface="Cambria"/>
                <a:cs typeface="Verdana-Bold"/>
              </a:rPr>
              <a:t>teaching </a:t>
            </a:r>
            <a:r>
              <a:rPr lang="en-US" dirty="0">
                <a:solidFill>
                  <a:srgbClr val="333333"/>
                </a:solidFill>
                <a:ea typeface="Cambria"/>
                <a:cs typeface="Verdana-Bold"/>
              </a:rPr>
              <a:t>method, but a technology that can be used as a part of many different teaching methods</a:t>
            </a:r>
            <a:r>
              <a:rPr lang="en-US" dirty="0" smtClean="0">
                <a:solidFill>
                  <a:srgbClr val="333333"/>
                </a:solidFill>
                <a:ea typeface="Cambria"/>
                <a:cs typeface="Verdana-Bold"/>
              </a:rPr>
              <a:t>,</a:t>
            </a:r>
            <a:r>
              <a:rPr lang="en-US" dirty="0">
                <a:latin typeface="Times New Roman"/>
                <a:ea typeface="Cambria"/>
                <a:cs typeface="Times New Roman"/>
              </a:rPr>
              <a:t> </a:t>
            </a:r>
            <a:r>
              <a:rPr lang="en-US" dirty="0" smtClean="0">
                <a:solidFill>
                  <a:srgbClr val="333333"/>
                </a:solidFill>
                <a:ea typeface="Cambria"/>
                <a:cs typeface="Verdana-Bold"/>
              </a:rPr>
              <a:t>including </a:t>
            </a:r>
            <a:r>
              <a:rPr lang="en-US" dirty="0">
                <a:solidFill>
                  <a:srgbClr val="333333"/>
                </a:solidFill>
                <a:ea typeface="Cambria"/>
                <a:cs typeface="Verdana-Bold"/>
              </a:rPr>
              <a:t>Peer Instruction, TEFA, </a:t>
            </a:r>
            <a:r>
              <a:rPr lang="en-US" dirty="0" smtClean="0">
                <a:solidFill>
                  <a:srgbClr val="333333"/>
                </a:solidFill>
                <a:ea typeface="Cambria"/>
                <a:cs typeface="Verdana-Bold"/>
              </a:rPr>
              <a:t>and </a:t>
            </a:r>
            <a:r>
              <a:rPr lang="en-US" dirty="0">
                <a:solidFill>
                  <a:srgbClr val="333333"/>
                </a:solidFill>
                <a:ea typeface="Cambria"/>
                <a:cs typeface="Verdana-Bold"/>
              </a:rPr>
              <a:t>Think-Pair-Share (see similar methods</a:t>
            </a:r>
            <a:r>
              <a:rPr lang="en-US" dirty="0" smtClean="0">
                <a:solidFill>
                  <a:srgbClr val="333333"/>
                </a:solidFill>
                <a:ea typeface="Cambria"/>
                <a:cs typeface="Verdana-Bold"/>
              </a:rPr>
              <a:t>), etc. Can be substituted with inexpensive ABCD cards.</a:t>
            </a:r>
            <a:endParaRPr lang="en-US" dirty="0" smtClean="0">
              <a:latin typeface="Times New Roman"/>
              <a:ea typeface="Cambria"/>
              <a:cs typeface="Times New Roman"/>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Level – Any Science</a:t>
            </a:r>
          </a:p>
          <a:p>
            <a:r>
              <a:rPr lang="en-US" dirty="0" smtClean="0"/>
              <a:t>Teacher Effort – Low</a:t>
            </a:r>
          </a:p>
          <a:p>
            <a:r>
              <a:rPr lang="en-US" dirty="0" smtClean="0"/>
              <a:t>Needs – ABCD cards or clickers (with supporting software)</a:t>
            </a:r>
          </a:p>
          <a:p>
            <a:r>
              <a:rPr lang="en-US" dirty="0" smtClean="0"/>
              <a:t>Uses - </a:t>
            </a:r>
            <a:r>
              <a:rPr lang="en-US" dirty="0"/>
              <a:t>Conceptual understanding of </a:t>
            </a:r>
            <a:r>
              <a:rPr lang="en-US" dirty="0" smtClean="0"/>
              <a:t>science </a:t>
            </a:r>
            <a:r>
              <a:rPr lang="en-US" dirty="0"/>
              <a:t>content</a:t>
            </a:r>
          </a:p>
          <a:p>
            <a:r>
              <a:rPr lang="en-US" dirty="0"/>
              <a:t>Can be adapted for: Problem-solving skills, Connecting conceptual and </a:t>
            </a:r>
            <a:r>
              <a:rPr lang="en-US" dirty="0" smtClean="0"/>
              <a:t>mathematical understanding</a:t>
            </a:r>
            <a:r>
              <a:rPr lang="en-US" dirty="0"/>
              <a:t>, Coherent framework for </a:t>
            </a:r>
            <a:r>
              <a:rPr lang="en-US" dirty="0" smtClean="0"/>
              <a:t>science, </a:t>
            </a:r>
            <a:r>
              <a:rPr lang="en-US" dirty="0"/>
              <a:t>Understanding how </a:t>
            </a:r>
            <a:r>
              <a:rPr lang="en-US" dirty="0" smtClean="0"/>
              <a:t>science </a:t>
            </a:r>
            <a:r>
              <a:rPr lang="en-US" dirty="0"/>
              <a:t>relates </a:t>
            </a:r>
            <a:r>
              <a:rPr lang="en-US" dirty="0" smtClean="0"/>
              <a:t>to the </a:t>
            </a:r>
            <a:r>
              <a:rPr lang="en-US" dirty="0"/>
              <a:t>real world, Think like a scientist, Reflecting on one's own learning, Self-</a:t>
            </a:r>
            <a:r>
              <a:rPr lang="en-US" dirty="0" smtClean="0"/>
              <a:t>confidence around science, </a:t>
            </a:r>
            <a:r>
              <a:rPr lang="en-US" dirty="0"/>
              <a:t>Enjoyment of </a:t>
            </a:r>
            <a:r>
              <a:rPr lang="en-US" dirty="0" smtClean="0"/>
              <a:t>science, </a:t>
            </a:r>
            <a:r>
              <a:rPr lang="en-US" dirty="0"/>
              <a:t>Representing knowledge in multiple ways</a:t>
            </a:r>
            <a:r>
              <a:rPr lang="en-US" dirty="0" smtClean="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Infinite Cheese</a:t>
            </a:r>
            <a:endParaRPr lang="en-US" dirty="0"/>
          </a:p>
        </p:txBody>
      </p:sp>
      <p:sp>
        <p:nvSpPr>
          <p:cNvPr id="3" name="Content Placeholder 2"/>
          <p:cNvSpPr>
            <a:spLocks noGrp="1"/>
          </p:cNvSpPr>
          <p:nvPr>
            <p:ph idx="1"/>
          </p:nvPr>
        </p:nvSpPr>
        <p:spPr/>
        <p:txBody>
          <a:bodyPr>
            <a:normAutofit fontScale="92500"/>
          </a:bodyPr>
          <a:lstStyle/>
          <a:p>
            <a:pPr hangingPunct="0"/>
            <a:r>
              <a:rPr lang="en-US" dirty="0"/>
              <a:t>Solve the following problem using any method you think </a:t>
            </a:r>
            <a:r>
              <a:rPr lang="en-US" dirty="0" smtClean="0"/>
              <a:t>appropriate.</a:t>
            </a:r>
            <a:endParaRPr lang="en-US" dirty="0"/>
          </a:p>
          <a:p>
            <a:pPr hangingPunct="0"/>
            <a:r>
              <a:rPr lang="en-US" dirty="0"/>
              <a:t>Imagine an infinite cheese. Imagine an infinitely large knife. When the knife cuts once there are then two infinite pieces. With two cuts there is four pieces. With three cuts there is eight pieces. The cuts are not parallel, not perpendicular, and no three cuts are along the same line, so, the forth cut provides a finite size piece that is bordered by the cuts. How many pieces are there after five cuts and after six cuts? (Bonus: Find the general formula where n, would be the number of cuts and p, the number of pieces)</a:t>
            </a:r>
          </a:p>
          <a:p>
            <a:endParaRPr lang="en-US" dirty="0"/>
          </a:p>
        </p:txBody>
      </p:sp>
    </p:spTree>
    <p:extLst>
      <p:ext uri="{BB962C8B-B14F-4D97-AF65-F5344CB8AC3E}">
        <p14:creationId xmlns:p14="http://schemas.microsoft.com/office/powerpoint/2010/main" val="13409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PER</a:t>
            </a:r>
            <a:endParaRPr lang="en-US" dirty="0"/>
          </a:p>
        </p:txBody>
      </p:sp>
      <p:sp>
        <p:nvSpPr>
          <p:cNvPr id="3" name="Content Placeholder 2"/>
          <p:cNvSpPr>
            <a:spLocks noGrp="1"/>
          </p:cNvSpPr>
          <p:nvPr>
            <p:ph idx="1"/>
          </p:nvPr>
        </p:nvSpPr>
        <p:spPr>
          <a:xfrm>
            <a:off x="5426608" y="1371600"/>
            <a:ext cx="2801405" cy="4419600"/>
          </a:xfrm>
        </p:spPr>
        <p:txBody>
          <a:bodyPr>
            <a:normAutofit lnSpcReduction="10000"/>
          </a:bodyPr>
          <a:lstStyle/>
          <a:p>
            <a:pPr marL="0" indent="0">
              <a:buNone/>
            </a:pPr>
            <a:r>
              <a:rPr lang="en-US" dirty="0" smtClean="0"/>
              <a:t>At </a:t>
            </a:r>
            <a:r>
              <a:rPr lang="en-US" dirty="0"/>
              <a:t>the University of Arizona in early 70's a physics professor found when problems in assessments relied only on concepts without the mathematics students did very poorly. This was the birth of Physics Education Research.</a:t>
            </a:r>
          </a:p>
          <a:p>
            <a:pPr marL="0" indent="0">
              <a:buNone/>
            </a:pPr>
            <a:endParaRPr lang="en-US" dirty="0"/>
          </a:p>
        </p:txBody>
      </p:sp>
      <p:pic>
        <p:nvPicPr>
          <p:cNvPr id="5" name="Picture 4" descr="HIG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19699"/>
            <a:ext cx="4512208" cy="3068301"/>
          </a:xfrm>
          <a:prstGeom prst="rect">
            <a:avLst/>
          </a:prstGeom>
        </p:spPr>
      </p:pic>
    </p:spTree>
    <p:extLst>
      <p:ext uri="{BB962C8B-B14F-4D97-AF65-F5344CB8AC3E}">
        <p14:creationId xmlns:p14="http://schemas.microsoft.com/office/powerpoint/2010/main" val="353983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a:t>
            </a:r>
            <a:r>
              <a:rPr lang="en-US" dirty="0"/>
              <a:t>W</a:t>
            </a:r>
            <a:r>
              <a:rPr lang="en-US" dirty="0" smtClean="0"/>
              <a:t>hite </a:t>
            </a:r>
            <a:r>
              <a:rPr lang="en-US" dirty="0"/>
              <a:t>B</a:t>
            </a:r>
            <a:r>
              <a:rPr lang="en-US" dirty="0" smtClean="0"/>
              <a:t>oards</a:t>
            </a:r>
            <a:endParaRPr lang="en-US" dirty="0"/>
          </a:p>
        </p:txBody>
      </p:sp>
      <p:pic>
        <p:nvPicPr>
          <p:cNvPr id="4" name="Content Placeholder 3" descr="Untitled1.jpg"/>
          <p:cNvPicPr>
            <a:picLocks noGrp="1" noChangeAspect="1"/>
          </p:cNvPicPr>
          <p:nvPr>
            <p:ph idx="1"/>
          </p:nvPr>
        </p:nvPicPr>
        <p:blipFill>
          <a:blip r:embed="rId2">
            <a:extLst>
              <a:ext uri="{28A0092B-C50C-407E-A947-70E740481C1C}">
                <a14:useLocalDpi xmlns:a14="http://schemas.microsoft.com/office/drawing/2010/main" val="0"/>
              </a:ext>
            </a:extLst>
          </a:blip>
          <a:srcRect t="25030" b="25030"/>
          <a:stretch>
            <a:fillRect/>
          </a:stretch>
        </p:blipFill>
        <p:spPr/>
      </p:pic>
    </p:spTree>
    <p:extLst>
      <p:ext uri="{BB962C8B-B14F-4D97-AF65-F5344CB8AC3E}">
        <p14:creationId xmlns:p14="http://schemas.microsoft.com/office/powerpoint/2010/main" val="17953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4610364"/>
          </a:xfrm>
        </p:spPr>
        <p:txBody>
          <a:bodyPr/>
          <a:lstStyle/>
          <a:p>
            <a:r>
              <a:rPr lang="en-US" sz="7200" dirty="0" smtClean="0"/>
              <a:t>But Come to a Consensus – You Must Agree</a:t>
            </a:r>
            <a:br>
              <a:rPr lang="en-US" sz="7200" dirty="0" smtClean="0"/>
            </a:br>
            <a:r>
              <a:rPr lang="en-US" sz="4400" dirty="0" smtClean="0"/>
              <a:t>Hold Up Your Boards</a:t>
            </a:r>
            <a:endParaRPr lang="en-US" sz="7200" dirty="0"/>
          </a:p>
        </p:txBody>
      </p:sp>
    </p:spTree>
    <p:extLst>
      <p:ext uri="{BB962C8B-B14F-4D97-AF65-F5344CB8AC3E}">
        <p14:creationId xmlns:p14="http://schemas.microsoft.com/office/powerpoint/2010/main" val="17165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chemeClr val="accent2">
                    <a:lumMod val="90000"/>
                    <a:lumOff val="10000"/>
                  </a:schemeClr>
                </a:solidFill>
              </a:rPr>
              <a:t>Field Problem</a:t>
            </a:r>
            <a:endParaRPr lang="en-US" sz="6000" dirty="0">
              <a:solidFill>
                <a:schemeClr val="accent2">
                  <a:lumMod val="90000"/>
                  <a:lumOff val="10000"/>
                </a:schemeClr>
              </a:solidFill>
            </a:endParaRPr>
          </a:p>
        </p:txBody>
      </p:sp>
      <p:sp>
        <p:nvSpPr>
          <p:cNvPr id="3" name="Content Placeholder 2"/>
          <p:cNvSpPr>
            <a:spLocks noGrp="1"/>
          </p:cNvSpPr>
          <p:nvPr>
            <p:ph idx="1"/>
          </p:nvPr>
        </p:nvSpPr>
        <p:spPr/>
        <p:txBody>
          <a:bodyPr/>
          <a:lstStyle/>
          <a:p>
            <a:r>
              <a:rPr lang="en-US" dirty="0" smtClean="0"/>
              <a:t>Tube and Magnet</a:t>
            </a:r>
          </a:p>
          <a:p>
            <a:r>
              <a:rPr lang="en-US" dirty="0" smtClean="0"/>
              <a:t>Why does the magnet slow down in the tube or does it?</a:t>
            </a:r>
            <a:endParaRPr lang="en-US" dirty="0"/>
          </a:p>
        </p:txBody>
      </p:sp>
      <p:pic>
        <p:nvPicPr>
          <p:cNvPr id="4" name="Picture 3" descr="Tubes and Magne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148" y="2909286"/>
            <a:ext cx="5113217" cy="3818933"/>
          </a:xfrm>
          <a:prstGeom prst="rect">
            <a:avLst/>
          </a:prstGeom>
        </p:spPr>
      </p:pic>
    </p:spTree>
    <p:extLst>
      <p:ext uri="{BB962C8B-B14F-4D97-AF65-F5344CB8AC3E}">
        <p14:creationId xmlns:p14="http://schemas.microsoft.com/office/powerpoint/2010/main" val="214122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4610364"/>
          </a:xfrm>
        </p:spPr>
        <p:txBody>
          <a:bodyPr/>
          <a:lstStyle/>
          <a:p>
            <a:r>
              <a:rPr lang="en-US" sz="7200" dirty="0" smtClean="0"/>
              <a:t>But Come to a Consensus – You Must Agree</a:t>
            </a:r>
            <a:br>
              <a:rPr lang="en-US" sz="7200" dirty="0" smtClean="0"/>
            </a:br>
            <a:r>
              <a:rPr lang="en-US" sz="4400" dirty="0" smtClean="0"/>
              <a:t>Hold Up Your Boards</a:t>
            </a:r>
            <a:endParaRPr lang="en-US" sz="7200" dirty="0"/>
          </a:p>
        </p:txBody>
      </p:sp>
    </p:spTree>
    <p:extLst>
      <p:ext uri="{BB962C8B-B14F-4D97-AF65-F5344CB8AC3E}">
        <p14:creationId xmlns:p14="http://schemas.microsoft.com/office/powerpoint/2010/main" val="1410470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251509"/>
          </a:xfrm>
        </p:spPr>
        <p:txBody>
          <a:bodyPr/>
          <a:lstStyle/>
          <a:p>
            <a:r>
              <a:rPr lang="en-US" dirty="0" smtClean="0"/>
              <a:t>Which Problem is More Difficult?</a:t>
            </a:r>
            <a:endParaRPr lang="en-US" dirty="0"/>
          </a:p>
        </p:txBody>
      </p:sp>
      <p:sp>
        <p:nvSpPr>
          <p:cNvPr id="3" name="Content Placeholder 2"/>
          <p:cNvSpPr>
            <a:spLocks noGrp="1"/>
          </p:cNvSpPr>
          <p:nvPr>
            <p:ph idx="1"/>
          </p:nvPr>
        </p:nvSpPr>
        <p:spPr>
          <a:xfrm>
            <a:off x="914400" y="2556800"/>
            <a:ext cx="7313613" cy="3234399"/>
          </a:xfrm>
        </p:spPr>
        <p:txBody>
          <a:bodyPr>
            <a:normAutofit fontScale="77500" lnSpcReduction="20000"/>
          </a:bodyPr>
          <a:lstStyle/>
          <a:p>
            <a:pPr marL="0" indent="0">
              <a:buNone/>
            </a:pPr>
            <a:r>
              <a:rPr lang="en-US" dirty="0" smtClean="0"/>
              <a:t>Using your ABCD cards</a:t>
            </a:r>
          </a:p>
          <a:p>
            <a:pPr>
              <a:buFont typeface="+mj-lt"/>
              <a:buAutoNum type="alphaUcPeriod"/>
            </a:pPr>
            <a:r>
              <a:rPr lang="en-US" sz="4600" dirty="0" smtClean="0"/>
              <a:t>The first problem</a:t>
            </a:r>
          </a:p>
          <a:p>
            <a:pPr>
              <a:buFont typeface="+mj-lt"/>
              <a:buAutoNum type="alphaUcPeriod"/>
            </a:pPr>
            <a:r>
              <a:rPr lang="en-US" sz="4600" dirty="0" smtClean="0"/>
              <a:t>The second problem</a:t>
            </a:r>
          </a:p>
          <a:p>
            <a:pPr>
              <a:buFont typeface="+mj-lt"/>
              <a:buAutoNum type="alphaUcPeriod"/>
            </a:pPr>
            <a:r>
              <a:rPr lang="en-US" sz="4600" dirty="0" smtClean="0"/>
              <a:t>Both equal difficulty</a:t>
            </a:r>
          </a:p>
          <a:p>
            <a:pPr>
              <a:buFont typeface="+mj-lt"/>
              <a:buAutoNum type="alphaUcPeriod"/>
            </a:pPr>
            <a:r>
              <a:rPr lang="en-US" sz="4600" dirty="0" smtClean="0"/>
              <a:t>What problem?</a:t>
            </a:r>
            <a:endParaRPr lang="en-US" sz="4600" dirty="0"/>
          </a:p>
        </p:txBody>
      </p:sp>
    </p:spTree>
    <p:extLst>
      <p:ext uri="{BB962C8B-B14F-4D97-AF65-F5344CB8AC3E}">
        <p14:creationId xmlns:p14="http://schemas.microsoft.com/office/powerpoint/2010/main" val="383946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31900"/>
          </a:xfrm>
        </p:spPr>
        <p:txBody>
          <a:bodyPr>
            <a:normAutofit/>
          </a:bodyPr>
          <a:lstStyle/>
          <a:p>
            <a:r>
              <a:rPr lang="en-US" b="1" dirty="0">
                <a:solidFill>
                  <a:srgbClr val="23304C"/>
                </a:solidFill>
                <a:ea typeface="Cambria"/>
                <a:cs typeface="Verdana"/>
              </a:rPr>
              <a:t>Ranking Task </a:t>
            </a:r>
            <a:r>
              <a:rPr lang="en-US" b="1" dirty="0" smtClean="0">
                <a:solidFill>
                  <a:srgbClr val="23304C"/>
                </a:solidFill>
                <a:ea typeface="Cambria"/>
                <a:cs typeface="Verdana"/>
              </a:rPr>
              <a:t>Exercises</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Exercises that require students to engage in a comparison reasoning process: students </a:t>
            </a:r>
            <a:r>
              <a:rPr lang="en-US" dirty="0" smtClean="0">
                <a:solidFill>
                  <a:srgbClr val="333333"/>
                </a:solidFill>
                <a:ea typeface="Cambria"/>
                <a:cs typeface="Verdana-Bold"/>
              </a:rPr>
              <a:t>rank</a:t>
            </a:r>
            <a:r>
              <a:rPr lang="en-US" dirty="0">
                <a:latin typeface="Times New Roman"/>
                <a:ea typeface="Cambria"/>
                <a:cs typeface="Times New Roman"/>
              </a:rPr>
              <a:t> </a:t>
            </a:r>
            <a:r>
              <a:rPr lang="en-US" dirty="0" smtClean="0">
                <a:solidFill>
                  <a:srgbClr val="333333"/>
                </a:solidFill>
                <a:ea typeface="Cambria"/>
                <a:cs typeface="Verdana-Bold"/>
              </a:rPr>
              <a:t>variations </a:t>
            </a:r>
            <a:r>
              <a:rPr lang="en-US" dirty="0">
                <a:solidFill>
                  <a:srgbClr val="333333"/>
                </a:solidFill>
                <a:ea typeface="Cambria"/>
                <a:cs typeface="Verdana-Bold"/>
              </a:rPr>
              <a:t>of </a:t>
            </a:r>
            <a:r>
              <a:rPr lang="en-US" dirty="0" smtClean="0">
                <a:solidFill>
                  <a:srgbClr val="333333"/>
                </a:solidFill>
                <a:ea typeface="Cambria"/>
                <a:cs typeface="Verdana-Bold"/>
              </a:rPr>
              <a:t>phenomenological situations </a:t>
            </a:r>
            <a:r>
              <a:rPr lang="en-US" dirty="0">
                <a:solidFill>
                  <a:srgbClr val="333333"/>
                </a:solidFill>
                <a:ea typeface="Cambria"/>
                <a:cs typeface="Verdana-Bold"/>
              </a:rPr>
              <a:t>on the basis of a specified </a:t>
            </a:r>
            <a:r>
              <a:rPr lang="en-US" dirty="0" smtClean="0">
                <a:solidFill>
                  <a:srgbClr val="333333"/>
                </a:solidFill>
                <a:ea typeface="Cambria"/>
                <a:cs typeface="Verdana-Bold"/>
              </a:rPr>
              <a:t>quantity or quality </a:t>
            </a:r>
            <a:r>
              <a:rPr lang="en-US" dirty="0">
                <a:solidFill>
                  <a:srgbClr val="333333"/>
                </a:solidFill>
                <a:ea typeface="Cambria"/>
                <a:cs typeface="Verdana-Bold"/>
              </a:rPr>
              <a:t>and explain </a:t>
            </a:r>
            <a:r>
              <a:rPr lang="en-US" dirty="0" smtClean="0">
                <a:solidFill>
                  <a:srgbClr val="333333"/>
                </a:solidFill>
                <a:ea typeface="Cambria"/>
                <a:cs typeface="Verdana-Bold"/>
              </a:rPr>
              <a:t>their</a:t>
            </a:r>
            <a:r>
              <a:rPr lang="en-US" dirty="0">
                <a:latin typeface="Times New Roman"/>
                <a:ea typeface="Cambria"/>
                <a:cs typeface="Times New Roman"/>
              </a:rPr>
              <a:t> </a:t>
            </a:r>
            <a:r>
              <a:rPr lang="en-US" dirty="0" smtClean="0">
                <a:solidFill>
                  <a:srgbClr val="333333"/>
                </a:solidFill>
                <a:ea typeface="Cambria"/>
                <a:cs typeface="Verdana-Bold"/>
              </a:rPr>
              <a:t>reasoning</a:t>
            </a:r>
            <a:r>
              <a:rPr lang="en-US" dirty="0">
                <a:solidFill>
                  <a:srgbClr val="333333"/>
                </a:solidFill>
                <a:ea typeface="Cambria"/>
                <a:cs typeface="Verdana-Bold"/>
              </a:rPr>
              <a:t>. Ranking Tasks frequently elicit students' natural ideas about the behavior of </a:t>
            </a:r>
            <a:r>
              <a:rPr lang="en-US" dirty="0" smtClean="0">
                <a:solidFill>
                  <a:srgbClr val="333333"/>
                </a:solidFill>
                <a:ea typeface="Cambria"/>
                <a:cs typeface="Verdana-Bold"/>
              </a:rPr>
              <a:t>systems </a:t>
            </a:r>
            <a:r>
              <a:rPr lang="en-US" dirty="0">
                <a:solidFill>
                  <a:srgbClr val="333333"/>
                </a:solidFill>
                <a:ea typeface="Cambria"/>
                <a:cs typeface="Verdana-Bold"/>
              </a:rPr>
              <a:t>rather than a memorized response, providing </a:t>
            </a:r>
            <a:r>
              <a:rPr lang="en-US" dirty="0" smtClean="0">
                <a:solidFill>
                  <a:srgbClr val="333333"/>
                </a:solidFill>
                <a:ea typeface="Cambria"/>
                <a:cs typeface="Verdana-Bold"/>
              </a:rPr>
              <a:t>teachers with </a:t>
            </a:r>
            <a:r>
              <a:rPr lang="en-US" dirty="0">
                <a:solidFill>
                  <a:srgbClr val="333333"/>
                </a:solidFill>
                <a:ea typeface="Cambria"/>
                <a:cs typeface="Verdana-Bold"/>
              </a:rPr>
              <a:t>a way to gain </a:t>
            </a:r>
            <a:r>
              <a:rPr lang="en-US" dirty="0" smtClean="0">
                <a:solidFill>
                  <a:srgbClr val="333333"/>
                </a:solidFill>
                <a:ea typeface="Cambria"/>
                <a:cs typeface="Verdana-Bold"/>
              </a:rPr>
              <a:t>important</a:t>
            </a:r>
            <a:r>
              <a:rPr lang="en-US" dirty="0">
                <a:latin typeface="Times New Roman"/>
                <a:ea typeface="Cambria"/>
                <a:cs typeface="Times New Roman"/>
              </a:rPr>
              <a:t> </a:t>
            </a:r>
            <a:r>
              <a:rPr lang="en-US" dirty="0" smtClean="0">
                <a:solidFill>
                  <a:srgbClr val="333333"/>
                </a:solidFill>
                <a:ea typeface="Cambria"/>
                <a:cs typeface="Verdana-Bold"/>
              </a:rPr>
              <a:t>insights </a:t>
            </a:r>
            <a:r>
              <a:rPr lang="en-US" dirty="0">
                <a:solidFill>
                  <a:srgbClr val="333333"/>
                </a:solidFill>
                <a:ea typeface="Cambria"/>
                <a:cs typeface="Verdana-Bold"/>
              </a:rPr>
              <a:t>into students' thinking.</a:t>
            </a:r>
            <a:endParaRPr lang="en-US" dirty="0" smtClean="0">
              <a:latin typeface="Times New Roman"/>
              <a:ea typeface="Cambria"/>
              <a:cs typeface="Times New Roman"/>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lstStyle/>
          <a:p>
            <a:r>
              <a:rPr lang="en-US" dirty="0" smtClean="0"/>
              <a:t>Level – Junior and Senior Mathematics and Sciences</a:t>
            </a:r>
          </a:p>
          <a:p>
            <a:r>
              <a:rPr lang="en-US" dirty="0" smtClean="0"/>
              <a:t>Teacher Effort – low</a:t>
            </a:r>
          </a:p>
          <a:p>
            <a:r>
              <a:rPr lang="en-US" dirty="0" smtClean="0"/>
              <a:t>Needs – Sources for tasks</a:t>
            </a:r>
          </a:p>
          <a:p>
            <a:r>
              <a:rPr lang="en-US" dirty="0" smtClean="0"/>
              <a:t>Uses - </a:t>
            </a:r>
            <a:r>
              <a:rPr lang="en-US" dirty="0"/>
              <a:t>Conceptual understanding </a:t>
            </a:r>
            <a:r>
              <a:rPr lang="en-US" dirty="0" smtClean="0"/>
              <a:t>of </a:t>
            </a:r>
            <a:r>
              <a:rPr lang="en-US" dirty="0"/>
              <a:t>content</a:t>
            </a:r>
            <a:r>
              <a:rPr lang="en-US" dirty="0" smtClean="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chemeClr val="accent1">
                    <a:lumMod val="60000"/>
                    <a:lumOff val="40000"/>
                  </a:schemeClr>
                </a:solidFill>
              </a:rPr>
              <a:t>Tears of the Surgeon</a:t>
            </a:r>
            <a:endParaRPr lang="en-US" sz="6000" dirty="0">
              <a:solidFill>
                <a:schemeClr val="accent1">
                  <a:lumMod val="60000"/>
                  <a:lumOff val="40000"/>
                </a:schemeClr>
              </a:solidFill>
            </a:endParaRPr>
          </a:p>
        </p:txBody>
      </p:sp>
      <p:sp>
        <p:nvSpPr>
          <p:cNvPr id="3" name="Content Placeholder 2"/>
          <p:cNvSpPr>
            <a:spLocks noGrp="1"/>
          </p:cNvSpPr>
          <p:nvPr>
            <p:ph idx="1"/>
          </p:nvPr>
        </p:nvSpPr>
        <p:spPr>
          <a:xfrm>
            <a:off x="864918" y="1735138"/>
            <a:ext cx="7313613" cy="4056062"/>
          </a:xfrm>
        </p:spPr>
        <p:txBody>
          <a:bodyPr>
            <a:normAutofit fontScale="92500"/>
          </a:bodyPr>
          <a:lstStyle/>
          <a:p>
            <a:pPr marL="0" indent="0">
              <a:buNone/>
            </a:pPr>
            <a:r>
              <a:rPr lang="en-US" sz="3600" dirty="0"/>
              <a:t>A surgeon attends a conference where they learn a new procedure that will improve </a:t>
            </a:r>
            <a:r>
              <a:rPr lang="en-US" sz="3600" dirty="0" smtClean="0"/>
              <a:t>survivability </a:t>
            </a:r>
            <a:r>
              <a:rPr lang="en-US" sz="3600" dirty="0"/>
              <a:t>by 80%. When they go back to their home clinic they arbitrarily decide to keep doing the old method. Is this grounds for </a:t>
            </a:r>
            <a:r>
              <a:rPr lang="en-US" sz="3600" dirty="0" smtClean="0"/>
              <a:t>malpractice?</a:t>
            </a:r>
            <a:endParaRPr lang="en-US" sz="3600" dirty="0"/>
          </a:p>
          <a:p>
            <a:pPr marL="0" indent="0">
              <a:buNone/>
            </a:pPr>
            <a:r>
              <a:rPr lang="en-US" sz="3600" dirty="0"/>
              <a:t>Glenn Wagner (OAPT)</a:t>
            </a:r>
          </a:p>
          <a:p>
            <a:endParaRPr lang="en-US" dirty="0"/>
          </a:p>
        </p:txBody>
      </p:sp>
    </p:spTree>
    <p:extLst>
      <p:ext uri="{BB962C8B-B14F-4D97-AF65-F5344CB8AC3E}">
        <p14:creationId xmlns:p14="http://schemas.microsoft.com/office/powerpoint/2010/main" val="73790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0090"/>
                </a:solidFill>
              </a:rPr>
              <a:t>What About Lecture?</a:t>
            </a:r>
            <a:endParaRPr lang="en-US" sz="5400" dirty="0">
              <a:solidFill>
                <a:srgbClr val="000090"/>
              </a:solidFill>
            </a:endParaRPr>
          </a:p>
        </p:txBody>
      </p:sp>
      <p:sp>
        <p:nvSpPr>
          <p:cNvPr id="3" name="Content Placeholder 2"/>
          <p:cNvSpPr>
            <a:spLocks noGrp="1"/>
          </p:cNvSpPr>
          <p:nvPr>
            <p:ph idx="1"/>
          </p:nvPr>
        </p:nvSpPr>
        <p:spPr>
          <a:xfrm>
            <a:off x="914400" y="1735137"/>
            <a:ext cx="7313613" cy="4450671"/>
          </a:xfrm>
        </p:spPr>
        <p:txBody>
          <a:bodyPr>
            <a:noAutofit/>
          </a:bodyPr>
          <a:lstStyle/>
          <a:p>
            <a:pPr marL="0" indent="0">
              <a:buNone/>
            </a:pPr>
            <a:r>
              <a:rPr lang="en-US" sz="5400" dirty="0"/>
              <a:t>S</a:t>
            </a:r>
            <a:r>
              <a:rPr lang="en-US" sz="5400" dirty="0" smtClean="0"/>
              <a:t>ave </a:t>
            </a:r>
            <a:r>
              <a:rPr lang="en-US" sz="5400" dirty="0"/>
              <a:t>a drowning man </a:t>
            </a:r>
            <a:r>
              <a:rPr lang="en-US" sz="5400" dirty="0" smtClean="0"/>
              <a:t>and/but tie your shoelaces.</a:t>
            </a:r>
          </a:p>
          <a:p>
            <a:pPr marL="0" indent="0">
              <a:buNone/>
            </a:pPr>
            <a:r>
              <a:rPr lang="en-US" sz="5400" dirty="0" smtClean="0"/>
              <a:t>Walden </a:t>
            </a:r>
            <a:r>
              <a:rPr lang="en-US" sz="5400" dirty="0"/>
              <a:t>by Henry David Thoreau </a:t>
            </a:r>
          </a:p>
        </p:txBody>
      </p:sp>
    </p:spTree>
    <p:extLst>
      <p:ext uri="{BB962C8B-B14F-4D97-AF65-F5344CB8AC3E}">
        <p14:creationId xmlns:p14="http://schemas.microsoft.com/office/powerpoint/2010/main" val="320791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58793"/>
            <a:ext cx="7313613" cy="5032407"/>
          </a:xfrm>
        </p:spPr>
        <p:txBody>
          <a:bodyPr>
            <a:normAutofit fontScale="92500"/>
          </a:bodyPr>
          <a:lstStyle/>
          <a:p>
            <a:pPr marL="0" indent="0">
              <a:buNone/>
            </a:pPr>
            <a:r>
              <a:rPr lang="en-US" sz="5400" b="1" dirty="0">
                <a:ln w="19050">
                  <a:solidFill>
                    <a:schemeClr val="tx2">
                      <a:tint val="1000"/>
                    </a:schemeClr>
                  </a:solidFill>
                  <a:prstDash val="solid"/>
                </a:ln>
                <a:effectLst>
                  <a:outerShdw blurRad="50000" dist="50800" dir="7500000" algn="tl">
                    <a:srgbClr val="000000">
                      <a:shade val="5000"/>
                      <a:alpha val="35000"/>
                    </a:srgbClr>
                  </a:outerShdw>
                </a:effectLst>
                <a:latin typeface="Cooper Black"/>
              </a:rPr>
              <a:t>"We are all apprentices of a craft where no one ever becomes a master."</a:t>
            </a:r>
            <a:br>
              <a:rPr lang="en-US" sz="5400" b="1" dirty="0">
                <a:ln w="19050">
                  <a:solidFill>
                    <a:schemeClr val="tx2">
                      <a:tint val="1000"/>
                    </a:schemeClr>
                  </a:solidFill>
                  <a:prstDash val="solid"/>
                </a:ln>
                <a:effectLst>
                  <a:outerShdw blurRad="50000" dist="50800" dir="7500000" algn="tl">
                    <a:srgbClr val="000000">
                      <a:shade val="5000"/>
                      <a:alpha val="35000"/>
                    </a:srgbClr>
                  </a:outerShdw>
                </a:effectLst>
                <a:latin typeface="Cooper Black"/>
              </a:rPr>
            </a:br>
            <a:r>
              <a:rPr lang="en-US" sz="5400" b="1" dirty="0">
                <a:ln w="19050">
                  <a:solidFill>
                    <a:schemeClr val="tx2">
                      <a:tint val="1000"/>
                    </a:schemeClr>
                  </a:solidFill>
                  <a:prstDash val="solid"/>
                </a:ln>
                <a:effectLst>
                  <a:outerShdw blurRad="50000" dist="50800" dir="7500000" algn="tl">
                    <a:srgbClr val="000000">
                      <a:shade val="5000"/>
                      <a:alpha val="35000"/>
                    </a:srgbClr>
                  </a:outerShdw>
                </a:effectLst>
                <a:latin typeface="Cooper Black"/>
              </a:rPr>
              <a:t> - Ernest Hemingway (1961)</a:t>
            </a:r>
          </a:p>
        </p:txBody>
      </p:sp>
    </p:spTree>
    <p:extLst>
      <p:ext uri="{BB962C8B-B14F-4D97-AF65-F5344CB8AC3E}">
        <p14:creationId xmlns:p14="http://schemas.microsoft.com/office/powerpoint/2010/main" val="409058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Different</a:t>
            </a:r>
            <a:endParaRPr lang="en-US" dirty="0"/>
          </a:p>
        </p:txBody>
      </p:sp>
      <p:sp>
        <p:nvSpPr>
          <p:cNvPr id="3" name="Content Placeholder 2"/>
          <p:cNvSpPr>
            <a:spLocks noGrp="1"/>
          </p:cNvSpPr>
          <p:nvPr>
            <p:ph idx="1"/>
          </p:nvPr>
        </p:nvSpPr>
        <p:spPr/>
        <p:txBody>
          <a:bodyPr/>
          <a:lstStyle/>
          <a:p>
            <a:pPr marL="0" indent="0">
              <a:buNone/>
            </a:pPr>
            <a:r>
              <a:rPr lang="en-US" dirty="0"/>
              <a:t>PER is researched based. The methods and pedagogies are not anecdotal</a:t>
            </a:r>
            <a:r>
              <a:rPr lang="en-US" dirty="0" smtClean="0"/>
              <a:t>. They are </a:t>
            </a:r>
            <a:r>
              <a:rPr lang="en-US" b="1" dirty="0"/>
              <a:t>evidence-based teaching </a:t>
            </a:r>
            <a:r>
              <a:rPr lang="en-US" b="1" dirty="0" smtClean="0"/>
              <a:t>methods.</a:t>
            </a:r>
            <a:endParaRPr lang="en-US" b="1" dirty="0"/>
          </a:p>
          <a:p>
            <a:pPr marL="0" indent="0">
              <a:buNone/>
            </a:pPr>
            <a:r>
              <a:rPr lang="en-US" dirty="0" smtClean="0"/>
              <a:t>There is a full research procedure to show the efficacy of the methods.</a:t>
            </a:r>
          </a:p>
          <a:p>
            <a:pPr marL="0" indent="0">
              <a:buNone/>
            </a:pPr>
            <a:r>
              <a:rPr lang="en-US" dirty="0" smtClean="0"/>
              <a:t>Few Faculties of Education research on physics concept attainment and may do not research  concept attainment in the sciences.</a:t>
            </a:r>
            <a:endParaRPr lang="en-US" dirty="0"/>
          </a:p>
          <a:p>
            <a:pPr marL="0" indent="0">
              <a:buNone/>
            </a:pPr>
            <a:endParaRPr lang="en-US" dirty="0"/>
          </a:p>
        </p:txBody>
      </p:sp>
    </p:spTree>
    <p:extLst>
      <p:ext uri="{BB962C8B-B14F-4D97-AF65-F5344CB8AC3E}">
        <p14:creationId xmlns:p14="http://schemas.microsoft.com/office/powerpoint/2010/main" val="241278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Just-in-Time Teaching</a:t>
            </a:r>
            <a:r>
              <a:rPr lang="en-US" b="1" dirty="0">
                <a:solidFill>
                  <a:srgbClr val="23304C"/>
                </a:solidFill>
                <a:ea typeface="Cambria"/>
                <a:cs typeface="Verdana"/>
              </a:rPr>
              <a:t> (</a:t>
            </a:r>
            <a:r>
              <a:rPr lang="en-US" b="1" dirty="0" err="1">
                <a:solidFill>
                  <a:srgbClr val="23304C"/>
                </a:solidFill>
                <a:ea typeface="Cambria"/>
                <a:cs typeface="Verdana"/>
              </a:rPr>
              <a:t>JiTT</a:t>
            </a:r>
            <a:r>
              <a:rPr lang="en-US" b="1" dirty="0" smtClean="0">
                <a:solidFill>
                  <a:srgbClr val="23304C"/>
                </a:solidFill>
                <a:ea typeface="Cambria"/>
                <a:cs typeface="Verdana"/>
              </a:rPr>
              <a:t>)</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Students are asked questions, usually online, which both encourage preparation for the class </a:t>
            </a:r>
            <a:r>
              <a:rPr lang="en-US" dirty="0" smtClean="0">
                <a:solidFill>
                  <a:srgbClr val="333333"/>
                </a:solidFill>
                <a:ea typeface="Cambria"/>
                <a:cs typeface="Verdana-Bold"/>
              </a:rPr>
              <a:t>and</a:t>
            </a:r>
            <a:r>
              <a:rPr lang="en-US" dirty="0">
                <a:latin typeface="Times New Roman"/>
                <a:ea typeface="Cambria"/>
                <a:cs typeface="Times New Roman"/>
              </a:rPr>
              <a:t> </a:t>
            </a:r>
            <a:r>
              <a:rPr lang="en-US" dirty="0" smtClean="0">
                <a:solidFill>
                  <a:srgbClr val="333333"/>
                </a:solidFill>
                <a:ea typeface="Cambria"/>
                <a:cs typeface="Verdana-Bold"/>
              </a:rPr>
              <a:t>encourage </a:t>
            </a:r>
            <a:r>
              <a:rPr lang="en-US" dirty="0">
                <a:solidFill>
                  <a:srgbClr val="333333"/>
                </a:solidFill>
                <a:ea typeface="Cambria"/>
                <a:cs typeface="Verdana-Bold"/>
              </a:rPr>
              <a:t>students to come to class with a "need to know</a:t>
            </a:r>
            <a:r>
              <a:rPr lang="en-US" dirty="0" smtClean="0">
                <a:solidFill>
                  <a:srgbClr val="333333"/>
                </a:solidFill>
                <a:ea typeface="Cambria"/>
                <a:cs typeface="Verdana-Bold"/>
              </a:rPr>
              <a:t>.” Students respond online. Teachers </a:t>
            </a:r>
            <a:r>
              <a:rPr lang="en-US" dirty="0">
                <a:solidFill>
                  <a:srgbClr val="333333"/>
                </a:solidFill>
                <a:ea typeface="Cambria"/>
                <a:cs typeface="Verdana-Bold"/>
              </a:rPr>
              <a:t>use the responses to </a:t>
            </a:r>
            <a:r>
              <a:rPr lang="en-US" dirty="0" smtClean="0">
                <a:solidFill>
                  <a:srgbClr val="333333"/>
                </a:solidFill>
                <a:ea typeface="Cambria"/>
                <a:cs typeface="Verdana-Bold"/>
              </a:rPr>
              <a:t>fine</a:t>
            </a:r>
            <a:r>
              <a:rPr lang="en-US" dirty="0">
                <a:latin typeface="Times New Roman"/>
                <a:ea typeface="Cambria"/>
                <a:cs typeface="Times New Roman"/>
              </a:rPr>
              <a:t> </a:t>
            </a:r>
            <a:r>
              <a:rPr lang="en-US" dirty="0" smtClean="0">
                <a:solidFill>
                  <a:srgbClr val="333333"/>
                </a:solidFill>
                <a:ea typeface="Cambria"/>
                <a:cs typeface="Verdana-Bold"/>
              </a:rPr>
              <a:t>tune </a:t>
            </a:r>
            <a:r>
              <a:rPr lang="en-US" dirty="0">
                <a:solidFill>
                  <a:srgbClr val="333333"/>
                </a:solidFill>
                <a:ea typeface="Cambria"/>
                <a:cs typeface="Verdana-Bold"/>
              </a:rPr>
              <a:t>their presentation, and incorporate quotes from the student responses into the class.</a:t>
            </a:r>
            <a:endParaRPr lang="en-US" dirty="0" smtClean="0">
              <a:latin typeface="Times New Roman"/>
              <a:ea typeface="Cambria"/>
              <a:cs typeface="Times New Roman"/>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Level – All Subjects (not just Sciences)</a:t>
            </a:r>
          </a:p>
          <a:p>
            <a:r>
              <a:rPr lang="en-US" dirty="0" smtClean="0"/>
              <a:t>Teacher Effort – Medium/high</a:t>
            </a:r>
          </a:p>
          <a:p>
            <a:r>
              <a:rPr lang="en-US" dirty="0" smtClean="0"/>
              <a:t>Needs – Student home computers, online management and collection tools for online responses</a:t>
            </a:r>
          </a:p>
          <a:p>
            <a:r>
              <a:rPr lang="en-US" dirty="0" smtClean="0"/>
              <a:t>Uses - </a:t>
            </a:r>
            <a:r>
              <a:rPr lang="en-US" dirty="0"/>
              <a:t>Conceptual understanding of </a:t>
            </a:r>
            <a:r>
              <a:rPr lang="en-US" dirty="0" smtClean="0"/>
              <a:t>science </a:t>
            </a:r>
            <a:r>
              <a:rPr lang="en-US" dirty="0"/>
              <a:t>content , </a:t>
            </a:r>
            <a:r>
              <a:rPr lang="en-US" dirty="0" smtClean="0"/>
              <a:t>Connecting</a:t>
            </a:r>
            <a:r>
              <a:rPr lang="en-US" dirty="0"/>
              <a:t> </a:t>
            </a:r>
            <a:r>
              <a:rPr lang="en-US" dirty="0" smtClean="0"/>
              <a:t>conceptual </a:t>
            </a:r>
            <a:r>
              <a:rPr lang="en-US" dirty="0"/>
              <a:t>and mathematical understanding, Coherent framework for </a:t>
            </a:r>
            <a:r>
              <a:rPr lang="en-US" dirty="0" smtClean="0"/>
              <a:t>science, Understanding </a:t>
            </a:r>
            <a:r>
              <a:rPr lang="en-US" dirty="0"/>
              <a:t>how </a:t>
            </a:r>
            <a:r>
              <a:rPr lang="en-US" dirty="0" smtClean="0"/>
              <a:t>science </a:t>
            </a:r>
            <a:r>
              <a:rPr lang="en-US" dirty="0"/>
              <a:t>relates to the real world, Think like a scientist</a:t>
            </a:r>
            <a:r>
              <a:rPr lang="en-US" dirty="0" smtClean="0"/>
              <a:t>, Representing </a:t>
            </a:r>
            <a:r>
              <a:rPr lang="en-US" dirty="0"/>
              <a:t>knowledge in multiple ways, Study </a:t>
            </a:r>
            <a:r>
              <a:rPr lang="en-US" dirty="0" smtClean="0"/>
              <a:t>skills Can </a:t>
            </a:r>
            <a:r>
              <a:rPr lang="en-US" dirty="0"/>
              <a:t>be adapted for: Reflecting on one's own learning, Self-confidence </a:t>
            </a:r>
            <a:r>
              <a:rPr lang="en-US" dirty="0" smtClean="0"/>
              <a:t>around science, </a:t>
            </a:r>
            <a:r>
              <a:rPr lang="en-US" dirty="0"/>
              <a:t>Enjoyment of </a:t>
            </a:r>
            <a:r>
              <a:rPr lang="en-US" dirty="0" smtClean="0"/>
              <a:t>science, </a:t>
            </a:r>
            <a:r>
              <a:rPr lang="en-US" dirty="0"/>
              <a:t>Autonomy</a:t>
            </a:r>
            <a:r>
              <a:rPr lang="en-US" dirty="0"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23304C"/>
                </a:solidFill>
                <a:ea typeface="Cambria"/>
                <a:cs typeface="Verdana"/>
                <a:hlinkClick r:id="rId2"/>
              </a:rPr>
              <a:t>Interactive </a:t>
            </a:r>
            <a:r>
              <a:rPr lang="en-US" b="1" dirty="0" smtClean="0">
                <a:solidFill>
                  <a:srgbClr val="23304C"/>
                </a:solidFill>
                <a:ea typeface="Cambria"/>
                <a:cs typeface="Verdana"/>
                <a:hlinkClick r:id="rId2"/>
              </a:rPr>
              <a:t>Class Demonstrations</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Active-learning worksheets designed to be used in large </a:t>
            </a:r>
            <a:r>
              <a:rPr lang="en-US" dirty="0" smtClean="0">
                <a:solidFill>
                  <a:srgbClr val="333333"/>
                </a:solidFill>
                <a:ea typeface="Cambria"/>
                <a:cs typeface="Verdana-Bold"/>
              </a:rPr>
              <a:t>class </a:t>
            </a:r>
            <a:r>
              <a:rPr lang="en-US" dirty="0">
                <a:solidFill>
                  <a:srgbClr val="333333"/>
                </a:solidFill>
                <a:ea typeface="Cambria"/>
                <a:cs typeface="Verdana-Bold"/>
              </a:rPr>
              <a:t>environments. Students </a:t>
            </a:r>
            <a:r>
              <a:rPr lang="en-US" dirty="0" smtClean="0">
                <a:solidFill>
                  <a:srgbClr val="333333"/>
                </a:solidFill>
                <a:ea typeface="Cambria"/>
                <a:cs typeface="Verdana-Bold"/>
              </a:rPr>
              <a:t>make</a:t>
            </a:r>
            <a:r>
              <a:rPr lang="en-US" dirty="0">
                <a:latin typeface="Times New Roman"/>
                <a:ea typeface="Cambria"/>
                <a:cs typeface="Times New Roman"/>
              </a:rPr>
              <a:t> </a:t>
            </a:r>
            <a:r>
              <a:rPr lang="en-US" dirty="0" smtClean="0">
                <a:solidFill>
                  <a:srgbClr val="333333"/>
                </a:solidFill>
                <a:ea typeface="Cambria"/>
                <a:cs typeface="Verdana-Bold"/>
              </a:rPr>
              <a:t>predictions </a:t>
            </a:r>
            <a:r>
              <a:rPr lang="en-US" dirty="0">
                <a:solidFill>
                  <a:srgbClr val="333333"/>
                </a:solidFill>
                <a:ea typeface="Cambria"/>
                <a:cs typeface="Verdana-Bold"/>
              </a:rPr>
              <a:t>about the outcomes of </a:t>
            </a:r>
            <a:r>
              <a:rPr lang="en-US" dirty="0" smtClean="0">
                <a:solidFill>
                  <a:srgbClr val="333333"/>
                </a:solidFill>
                <a:ea typeface="Cambria"/>
                <a:cs typeface="Verdana-Bold"/>
              </a:rPr>
              <a:t>science </a:t>
            </a:r>
            <a:r>
              <a:rPr lang="en-US" dirty="0">
                <a:solidFill>
                  <a:srgbClr val="333333"/>
                </a:solidFill>
                <a:ea typeface="Cambria"/>
                <a:cs typeface="Verdana-Bold"/>
              </a:rPr>
              <a:t>demonstrations using m</a:t>
            </a:r>
            <a:r>
              <a:rPr lang="en-US" dirty="0" smtClean="0">
                <a:solidFill>
                  <a:srgbClr val="333333"/>
                </a:solidFill>
                <a:ea typeface="Cambria"/>
                <a:cs typeface="Verdana-Bold"/>
              </a:rPr>
              <a:t>icrocomputer-</a:t>
            </a:r>
            <a:r>
              <a:rPr lang="en-US" dirty="0">
                <a:solidFill>
                  <a:srgbClr val="333333"/>
                </a:solidFill>
                <a:ea typeface="Cambria"/>
                <a:cs typeface="Verdana-Bold"/>
              </a:rPr>
              <a:t>b</a:t>
            </a:r>
            <a:r>
              <a:rPr lang="en-US" dirty="0" smtClean="0">
                <a:solidFill>
                  <a:srgbClr val="333333"/>
                </a:solidFill>
                <a:ea typeface="Cambria"/>
                <a:cs typeface="Verdana-Bold"/>
              </a:rPr>
              <a:t>ased laboratory equipment (probes), or physical demonstrations discuss </a:t>
            </a:r>
            <a:r>
              <a:rPr lang="en-US" dirty="0">
                <a:solidFill>
                  <a:srgbClr val="333333"/>
                </a:solidFill>
                <a:ea typeface="Cambria"/>
                <a:cs typeface="Verdana-Bold"/>
              </a:rPr>
              <a:t>their predictions in small groups, observe the results of the </a:t>
            </a:r>
            <a:r>
              <a:rPr lang="en-US" dirty="0" smtClean="0">
                <a:solidFill>
                  <a:srgbClr val="333333"/>
                </a:solidFill>
                <a:ea typeface="Cambria"/>
                <a:cs typeface="Verdana-Bold"/>
              </a:rPr>
              <a:t>live</a:t>
            </a:r>
            <a:r>
              <a:rPr lang="en-US" dirty="0">
                <a:latin typeface="Times New Roman"/>
                <a:ea typeface="Cambria"/>
                <a:cs typeface="Times New Roman"/>
              </a:rPr>
              <a:t> </a:t>
            </a:r>
            <a:r>
              <a:rPr lang="en-US" dirty="0" smtClean="0">
                <a:solidFill>
                  <a:srgbClr val="333333"/>
                </a:solidFill>
                <a:ea typeface="Cambria"/>
                <a:cs typeface="Verdana-Bold"/>
              </a:rPr>
              <a:t>demonstration</a:t>
            </a:r>
            <a:r>
              <a:rPr lang="en-US" dirty="0">
                <a:solidFill>
                  <a:srgbClr val="333333"/>
                </a:solidFill>
                <a:ea typeface="Cambria"/>
                <a:cs typeface="Verdana-Bold"/>
              </a:rPr>
              <a:t>, compare these results with their predictions, and attempt to explain the </a:t>
            </a:r>
            <a:r>
              <a:rPr lang="en-US" dirty="0" smtClean="0">
                <a:solidFill>
                  <a:srgbClr val="333333"/>
                </a:solidFill>
                <a:ea typeface="Cambria"/>
                <a:cs typeface="Verdana-Bold"/>
              </a:rPr>
              <a:t>observed</a:t>
            </a:r>
            <a:r>
              <a:rPr lang="en-US" dirty="0">
                <a:latin typeface="Times New Roman"/>
                <a:ea typeface="Cambria"/>
                <a:cs typeface="Times New Roman"/>
              </a:rPr>
              <a:t> </a:t>
            </a:r>
            <a:r>
              <a:rPr lang="en-US" dirty="0" smtClean="0">
                <a:solidFill>
                  <a:srgbClr val="333333"/>
                </a:solidFill>
                <a:ea typeface="Cambria"/>
                <a:cs typeface="Verdana-Bold"/>
              </a:rPr>
              <a:t>phenomena</a:t>
            </a:r>
            <a:r>
              <a:rPr lang="en-US" dirty="0">
                <a:solidFill>
                  <a:srgbClr val="333333"/>
                </a:solidFill>
                <a:ea typeface="Cambria"/>
                <a:cs typeface="Verdana-Bold"/>
              </a:rPr>
              <a:t>.</a:t>
            </a:r>
            <a:endParaRPr lang="en-US" dirty="0" smtClean="0">
              <a:latin typeface="Times New Roman"/>
              <a:ea typeface="Cambria"/>
              <a:cs typeface="Times New Roman"/>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lstStyle/>
          <a:p>
            <a:r>
              <a:rPr lang="en-US" dirty="0" smtClean="0"/>
              <a:t>Level – Secondary Science</a:t>
            </a:r>
          </a:p>
          <a:p>
            <a:r>
              <a:rPr lang="en-US" dirty="0" smtClean="0"/>
              <a:t>Teacher Effort – low</a:t>
            </a:r>
          </a:p>
          <a:p>
            <a:r>
              <a:rPr lang="en-US" dirty="0" smtClean="0"/>
              <a:t>Needs – </a:t>
            </a:r>
            <a:r>
              <a:rPr lang="en-US" dirty="0"/>
              <a:t>Laboratory equipment for </a:t>
            </a:r>
            <a:r>
              <a:rPr lang="en-US" dirty="0" smtClean="0"/>
              <a:t>teacher/students </a:t>
            </a:r>
            <a:r>
              <a:rPr lang="en-US" dirty="0"/>
              <a:t>to do </a:t>
            </a:r>
            <a:r>
              <a:rPr lang="en-US" dirty="0" smtClean="0"/>
              <a:t>demonstrations</a:t>
            </a:r>
            <a:endParaRPr lang="en-US" dirty="0"/>
          </a:p>
          <a:p>
            <a:r>
              <a:rPr lang="en-US" dirty="0" smtClean="0"/>
              <a:t>Uses - </a:t>
            </a:r>
            <a:r>
              <a:rPr lang="en-US" dirty="0"/>
              <a:t>Conceptual understanding </a:t>
            </a:r>
            <a:r>
              <a:rPr lang="en-US" dirty="0" smtClean="0"/>
              <a:t>of </a:t>
            </a:r>
            <a:r>
              <a:rPr lang="en-US" dirty="0"/>
              <a:t>content , </a:t>
            </a:r>
            <a:r>
              <a:rPr lang="en-US" dirty="0" smtClean="0"/>
              <a:t>Connecting conceptual </a:t>
            </a:r>
            <a:r>
              <a:rPr lang="en-US" dirty="0"/>
              <a:t>and mathematical understanding, Representing knowledge in multiple ways</a:t>
            </a:r>
            <a:r>
              <a:rPr lang="en-US" dirty="0" smtClean="0"/>
              <a:t>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3304C"/>
                </a:solidFill>
                <a:ea typeface="Cambria"/>
                <a:cs typeface="Verdana"/>
                <a:hlinkClick r:id="rId2"/>
              </a:rPr>
              <a:t>Interactive Simulations</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err="1" smtClean="0">
                <a:solidFill>
                  <a:srgbClr val="333333"/>
                </a:solidFill>
                <a:ea typeface="Cambria"/>
                <a:cs typeface="Verdana-Bold"/>
              </a:rPr>
              <a:t>PhET</a:t>
            </a:r>
            <a:r>
              <a:rPr lang="en-US" dirty="0" smtClean="0">
                <a:solidFill>
                  <a:srgbClr val="333333"/>
                </a:solidFill>
                <a:ea typeface="Cambria"/>
                <a:cs typeface="Verdana-Bold"/>
              </a:rPr>
              <a:t>, Gizmos, and other </a:t>
            </a:r>
            <a:r>
              <a:rPr lang="en-US" dirty="0">
                <a:solidFill>
                  <a:srgbClr val="333333"/>
                </a:solidFill>
                <a:ea typeface="Cambria"/>
                <a:cs typeface="Verdana-Bold"/>
              </a:rPr>
              <a:t>simulations provide interactive, game-like environments which enable scientist-</a:t>
            </a:r>
            <a:r>
              <a:rPr lang="en-US" dirty="0" smtClean="0">
                <a:solidFill>
                  <a:srgbClr val="333333"/>
                </a:solidFill>
                <a:ea typeface="Cambria"/>
                <a:cs typeface="Verdana-Bold"/>
              </a:rPr>
              <a:t>like</a:t>
            </a:r>
            <a:r>
              <a:rPr lang="en-US" dirty="0">
                <a:latin typeface="Times New Roman"/>
                <a:ea typeface="Cambria"/>
                <a:cs typeface="Times New Roman"/>
              </a:rPr>
              <a:t> </a:t>
            </a:r>
            <a:r>
              <a:rPr lang="en-US" dirty="0" smtClean="0">
                <a:solidFill>
                  <a:srgbClr val="333333"/>
                </a:solidFill>
                <a:ea typeface="Cambria"/>
                <a:cs typeface="Verdana-Bold"/>
              </a:rPr>
              <a:t>exploration</a:t>
            </a:r>
            <a:r>
              <a:rPr lang="en-US" dirty="0">
                <a:solidFill>
                  <a:srgbClr val="333333"/>
                </a:solidFill>
                <a:ea typeface="Cambria"/>
                <a:cs typeface="Verdana-Bold"/>
              </a:rPr>
              <a:t>, connect to the real world, and include key visual models that experts use by, </a:t>
            </a:r>
            <a:r>
              <a:rPr lang="en-US" dirty="0" smtClean="0">
                <a:solidFill>
                  <a:srgbClr val="333333"/>
                </a:solidFill>
                <a:ea typeface="Cambria"/>
                <a:cs typeface="Verdana-Bold"/>
              </a:rPr>
              <a:t>for</a:t>
            </a:r>
            <a:r>
              <a:rPr lang="en-US" dirty="0">
                <a:latin typeface="Times New Roman"/>
                <a:ea typeface="Cambria"/>
                <a:cs typeface="Times New Roman"/>
              </a:rPr>
              <a:t> </a:t>
            </a:r>
            <a:r>
              <a:rPr lang="en-US" dirty="0" smtClean="0">
                <a:solidFill>
                  <a:srgbClr val="333333"/>
                </a:solidFill>
                <a:ea typeface="Cambria"/>
                <a:cs typeface="Verdana-Bold"/>
              </a:rPr>
              <a:t>example</a:t>
            </a:r>
            <a:r>
              <a:rPr lang="en-US" dirty="0">
                <a:solidFill>
                  <a:srgbClr val="333333"/>
                </a:solidFill>
                <a:ea typeface="Cambria"/>
                <a:cs typeface="Verdana-Bold"/>
              </a:rPr>
              <a:t>, making the invisible visible and providing multiple representations. </a:t>
            </a:r>
            <a:r>
              <a:rPr lang="en-US" dirty="0" smtClean="0">
                <a:solidFill>
                  <a:srgbClr val="333333"/>
                </a:solidFill>
                <a:ea typeface="Cambria"/>
                <a:cs typeface="Verdana-Bold"/>
              </a:rPr>
              <a:t>Choosing ones with intuitive</a:t>
            </a:r>
            <a:r>
              <a:rPr lang="en-US" dirty="0" smtClean="0">
                <a:latin typeface="Times New Roman"/>
                <a:ea typeface="Cambria"/>
                <a:cs typeface="Times New Roman"/>
              </a:rPr>
              <a:t> </a:t>
            </a:r>
            <a:r>
              <a:rPr lang="en-US" dirty="0" smtClean="0">
                <a:solidFill>
                  <a:srgbClr val="333333"/>
                </a:solidFill>
                <a:ea typeface="Cambria"/>
                <a:cs typeface="Verdana-Bold"/>
              </a:rPr>
              <a:t>interface </a:t>
            </a:r>
            <a:r>
              <a:rPr lang="en-US" dirty="0">
                <a:solidFill>
                  <a:srgbClr val="333333"/>
                </a:solidFill>
                <a:ea typeface="Cambria"/>
                <a:cs typeface="Verdana-Bold"/>
              </a:rPr>
              <a:t>and minimal text</a:t>
            </a:r>
            <a:r>
              <a:rPr lang="en-US" dirty="0" smtClean="0">
                <a:solidFill>
                  <a:srgbClr val="333333"/>
                </a:solidFill>
                <a:ea typeface="Cambria"/>
                <a:cs typeface="Verdana-Bold"/>
              </a:rPr>
              <a:t>, </a:t>
            </a:r>
            <a:r>
              <a:rPr lang="en-US" dirty="0">
                <a:solidFill>
                  <a:srgbClr val="333333"/>
                </a:solidFill>
                <a:ea typeface="Cambria"/>
                <a:cs typeface="Verdana-Bold"/>
              </a:rPr>
              <a:t>designed to give teachers control over how they are </a:t>
            </a:r>
            <a:r>
              <a:rPr lang="en-US" dirty="0" smtClean="0">
                <a:solidFill>
                  <a:srgbClr val="333333"/>
                </a:solidFill>
                <a:ea typeface="Cambria"/>
                <a:cs typeface="Verdana-Bold"/>
              </a:rPr>
              <a:t>used</a:t>
            </a:r>
            <a:r>
              <a:rPr lang="en-US" dirty="0">
                <a:latin typeface="Times New Roman"/>
                <a:ea typeface="Cambria"/>
                <a:cs typeface="Times New Roman"/>
              </a:rPr>
              <a:t> </a:t>
            </a:r>
            <a:r>
              <a:rPr lang="en-US" dirty="0" smtClean="0">
                <a:solidFill>
                  <a:srgbClr val="333333"/>
                </a:solidFill>
                <a:ea typeface="Cambria"/>
                <a:cs typeface="Verdana-Bold"/>
              </a:rPr>
              <a:t>in </a:t>
            </a:r>
            <a:r>
              <a:rPr lang="en-US" dirty="0">
                <a:solidFill>
                  <a:srgbClr val="333333"/>
                </a:solidFill>
                <a:ea typeface="Cambria"/>
                <a:cs typeface="Verdana-Bold"/>
              </a:rPr>
              <a:t>the </a:t>
            </a:r>
            <a:r>
              <a:rPr lang="en-US" dirty="0" smtClean="0">
                <a:solidFill>
                  <a:srgbClr val="333333"/>
                </a:solidFill>
                <a:ea typeface="Cambria"/>
                <a:cs typeface="Verdana-Bold"/>
              </a:rPr>
              <a:t>classroom. Many are available </a:t>
            </a:r>
            <a:r>
              <a:rPr lang="en-US" dirty="0">
                <a:solidFill>
                  <a:srgbClr val="333333"/>
                </a:solidFill>
                <a:ea typeface="Cambria"/>
                <a:cs typeface="Verdana-Bold"/>
              </a:rPr>
              <a:t>for free!</a:t>
            </a:r>
            <a:endParaRPr lang="en-US" dirty="0" smtClean="0">
              <a:latin typeface="Times New Roman"/>
              <a:ea typeface="Cambria"/>
              <a:cs typeface="Times New Roman"/>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lstStyle/>
          <a:p>
            <a:r>
              <a:rPr lang="en-US" dirty="0" smtClean="0"/>
              <a:t>Level – </a:t>
            </a:r>
            <a:r>
              <a:rPr lang="en-US" dirty="0"/>
              <a:t>junior and </a:t>
            </a:r>
            <a:r>
              <a:rPr lang="en-US" dirty="0" smtClean="0"/>
              <a:t>senior sciences</a:t>
            </a:r>
          </a:p>
          <a:p>
            <a:r>
              <a:rPr lang="en-US" dirty="0" smtClean="0"/>
              <a:t>Teacher Effort – </a:t>
            </a:r>
            <a:r>
              <a:rPr lang="en-US" dirty="0"/>
              <a:t>low</a:t>
            </a:r>
            <a:r>
              <a:rPr lang="en-US" dirty="0" smtClean="0"/>
              <a:t> </a:t>
            </a:r>
          </a:p>
          <a:p>
            <a:r>
              <a:rPr lang="en-US" dirty="0" smtClean="0"/>
              <a:t>Needs – </a:t>
            </a:r>
            <a:r>
              <a:rPr lang="en-US" dirty="0"/>
              <a:t>Internet connection, computers, flash, shockwave</a:t>
            </a:r>
            <a:r>
              <a:rPr lang="en-US" dirty="0" smtClean="0"/>
              <a:t> </a:t>
            </a:r>
          </a:p>
          <a:p>
            <a:r>
              <a:rPr lang="en-US" dirty="0" smtClean="0"/>
              <a:t>Uses - </a:t>
            </a:r>
            <a:r>
              <a:rPr lang="en-US" dirty="0"/>
              <a:t>conceptual understanding, coherence, observation, Problem-solving skills, Designing experiments</a:t>
            </a:r>
            <a:r>
              <a:rPr lang="en-US" dirty="0" smtClean="0"/>
              <a:t>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Peer </a:t>
            </a:r>
            <a:r>
              <a:rPr lang="en-US" b="1" dirty="0" smtClean="0">
                <a:solidFill>
                  <a:srgbClr val="23304C"/>
                </a:solidFill>
                <a:ea typeface="Cambria"/>
                <a:cs typeface="Verdana"/>
                <a:hlinkClick r:id="rId2"/>
              </a:rPr>
              <a:t>Instruction</a:t>
            </a:r>
            <a:endParaRPr lang="en-US" dirty="0"/>
          </a:p>
        </p:txBody>
      </p:sp>
      <p:sp>
        <p:nvSpPr>
          <p:cNvPr id="3" name="Content Placeholder 2"/>
          <p:cNvSpPr>
            <a:spLocks noGrp="1"/>
          </p:cNvSpPr>
          <p:nvPr>
            <p:ph idx="1"/>
          </p:nvPr>
        </p:nvSpPr>
        <p:spPr/>
        <p:txBody>
          <a:bodyPr>
            <a:normAutofit/>
          </a:bodyPr>
          <a:lstStyle/>
          <a:p>
            <a:r>
              <a:rPr lang="en-US" dirty="0">
                <a:solidFill>
                  <a:srgbClr val="333333"/>
                </a:solidFill>
                <a:ea typeface="Cambria"/>
                <a:cs typeface="Verdana-Bold"/>
              </a:rPr>
              <a:t>I</a:t>
            </a:r>
            <a:r>
              <a:rPr lang="en-US" dirty="0" smtClean="0">
                <a:solidFill>
                  <a:srgbClr val="333333"/>
                </a:solidFill>
                <a:ea typeface="Cambria"/>
                <a:cs typeface="Verdana-Bold"/>
              </a:rPr>
              <a:t>nteractive </a:t>
            </a:r>
            <a:r>
              <a:rPr lang="en-US" dirty="0">
                <a:solidFill>
                  <a:srgbClr val="333333"/>
                </a:solidFill>
                <a:ea typeface="Cambria"/>
                <a:cs typeface="Verdana-Bold"/>
              </a:rPr>
              <a:t>engagement </a:t>
            </a:r>
            <a:r>
              <a:rPr lang="en-US" dirty="0" smtClean="0">
                <a:solidFill>
                  <a:srgbClr val="333333"/>
                </a:solidFill>
                <a:ea typeface="Cambria"/>
                <a:cs typeface="Verdana-Bold"/>
              </a:rPr>
              <a:t>in </a:t>
            </a:r>
            <a:r>
              <a:rPr lang="en-US" dirty="0">
                <a:solidFill>
                  <a:srgbClr val="333333"/>
                </a:solidFill>
                <a:ea typeface="Cambria"/>
                <a:cs typeface="Verdana-Bold"/>
              </a:rPr>
              <a:t>classes by replacing lectures with small group discussions of conceptual questions, followed by whole-class </a:t>
            </a:r>
            <a:r>
              <a:rPr lang="en-US" dirty="0" smtClean="0">
                <a:solidFill>
                  <a:srgbClr val="333333"/>
                </a:solidFill>
                <a:ea typeface="Cambria"/>
                <a:cs typeface="Verdana-Bold"/>
              </a:rPr>
              <a:t>discussions. </a:t>
            </a:r>
          </a:p>
          <a:p>
            <a:r>
              <a:rPr lang="en-US" dirty="0" smtClean="0">
                <a:solidFill>
                  <a:srgbClr val="333333"/>
                </a:solidFill>
                <a:ea typeface="Cambria"/>
                <a:cs typeface="Verdana-Bold"/>
              </a:rPr>
              <a:t>Students </a:t>
            </a:r>
            <a:r>
              <a:rPr lang="en-US" dirty="0">
                <a:solidFill>
                  <a:srgbClr val="333333"/>
                </a:solidFill>
                <a:ea typeface="Cambria"/>
                <a:cs typeface="Verdana-Bold"/>
              </a:rPr>
              <a:t>first think about and answer these questions individually; then discuss the explanations for their answers with their neighbors and come to agreement on the underlying </a:t>
            </a:r>
            <a:r>
              <a:rPr lang="en-US" dirty="0" smtClean="0">
                <a:solidFill>
                  <a:srgbClr val="333333"/>
                </a:solidFill>
                <a:ea typeface="Cambria"/>
                <a:cs typeface="Verdana-Bold"/>
              </a:rPr>
              <a:t>.</a:t>
            </a:r>
            <a:endParaRPr lang="en-US" dirty="0" smtClean="0">
              <a:latin typeface="Times New Roman"/>
              <a:ea typeface="Cambria"/>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Level – All science </a:t>
            </a:r>
          </a:p>
          <a:p>
            <a:r>
              <a:rPr lang="en-US" dirty="0" smtClean="0"/>
              <a:t>Teacher Effort – </a:t>
            </a:r>
            <a:r>
              <a:rPr lang="en-US" dirty="0"/>
              <a:t>low</a:t>
            </a:r>
            <a:r>
              <a:rPr lang="en-US" dirty="0" smtClean="0"/>
              <a:t> </a:t>
            </a:r>
          </a:p>
          <a:p>
            <a:r>
              <a:rPr lang="en-US" dirty="0" smtClean="0"/>
              <a:t>Needs – </a:t>
            </a:r>
            <a:r>
              <a:rPr lang="en-US" dirty="0"/>
              <a:t>ABCD cards or clickers (with supporting software</a:t>
            </a:r>
            <a:r>
              <a:rPr lang="en-US" dirty="0" smtClean="0"/>
              <a:t>)</a:t>
            </a:r>
          </a:p>
          <a:p>
            <a:r>
              <a:rPr lang="en-US" dirty="0" smtClean="0"/>
              <a:t>Uses - </a:t>
            </a:r>
            <a:r>
              <a:rPr lang="en-US" dirty="0">
                <a:ea typeface="Cambria"/>
                <a:cs typeface="Arial"/>
              </a:rPr>
              <a:t>Conceptual understanding of </a:t>
            </a:r>
            <a:r>
              <a:rPr lang="en-US" dirty="0" smtClean="0">
                <a:ea typeface="Cambria"/>
                <a:cs typeface="Arial"/>
              </a:rPr>
              <a:t>content</a:t>
            </a:r>
            <a:r>
              <a:rPr lang="en-US" dirty="0">
                <a:ea typeface="Cambria"/>
                <a:cs typeface="Arial"/>
              </a:rPr>
              <a:t>, Connecting conceptual and mathematical understanding, Problem-solving skills, Enjoyment of </a:t>
            </a:r>
            <a:r>
              <a:rPr lang="en-US" dirty="0" smtClean="0">
                <a:ea typeface="Cambria"/>
                <a:cs typeface="Arial"/>
              </a:rPr>
              <a:t>science, </a:t>
            </a:r>
            <a:r>
              <a:rPr lang="en-US" dirty="0">
                <a:ea typeface="Cambria"/>
                <a:cs typeface="Arial"/>
              </a:rPr>
              <a:t>Coherent framework for </a:t>
            </a:r>
            <a:r>
              <a:rPr lang="en-US" dirty="0" smtClean="0">
                <a:ea typeface="Cambria"/>
                <a:cs typeface="Arial"/>
              </a:rPr>
              <a:t>science, </a:t>
            </a:r>
            <a:r>
              <a:rPr lang="en-US" dirty="0">
                <a:ea typeface="Cambria"/>
                <a:cs typeface="Arial"/>
              </a:rPr>
              <a:t>Understanding how </a:t>
            </a:r>
            <a:r>
              <a:rPr lang="en-US" dirty="0" smtClean="0">
                <a:ea typeface="Cambria"/>
                <a:cs typeface="Arial"/>
              </a:rPr>
              <a:t>science </a:t>
            </a:r>
            <a:r>
              <a:rPr lang="en-US" dirty="0">
                <a:ea typeface="Cambria"/>
                <a:cs typeface="Arial"/>
              </a:rPr>
              <a:t>relates to the real world, Think like a scientist, Reflecting on one's own learning, Self-confidence around </a:t>
            </a:r>
            <a:r>
              <a:rPr lang="en-US" dirty="0" smtClean="0">
                <a:ea typeface="Cambria"/>
                <a:cs typeface="Arial"/>
              </a:rPr>
              <a:t>science, </a:t>
            </a:r>
            <a:r>
              <a:rPr lang="en-US" dirty="0">
                <a:ea typeface="Cambria"/>
                <a:cs typeface="Arial"/>
              </a:rPr>
              <a:t>Representing knowledge in multiple ways</a:t>
            </a: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410239"/>
          </a:xfrm>
        </p:spPr>
        <p:txBody>
          <a:bodyPr>
            <a:normAutofit fontScale="90000"/>
          </a:bodyPr>
          <a:lstStyle/>
          <a:p>
            <a:r>
              <a:rPr lang="en-US" b="1" dirty="0">
                <a:solidFill>
                  <a:srgbClr val="23304C"/>
                </a:solidFill>
                <a:ea typeface="Cambria"/>
                <a:cs typeface="Verdana"/>
                <a:hlinkClick r:id="rId2"/>
              </a:rPr>
              <a:t>Cooperative Group Problem</a:t>
            </a:r>
            <a:r>
              <a:rPr lang="en-US" b="1" dirty="0" smtClean="0">
                <a:solidFill>
                  <a:srgbClr val="23304C"/>
                </a:solidFill>
                <a:ea typeface="Cambria"/>
                <a:cs typeface="Verdana"/>
                <a:hlinkClick r:id="rId2"/>
              </a:rPr>
              <a:t>-Solving</a:t>
            </a:r>
            <a:endParaRPr lang="en-US" dirty="0"/>
          </a:p>
        </p:txBody>
      </p:sp>
      <p:sp>
        <p:nvSpPr>
          <p:cNvPr id="3" name="Content Placeholder 2"/>
          <p:cNvSpPr>
            <a:spLocks noGrp="1"/>
          </p:cNvSpPr>
          <p:nvPr>
            <p:ph idx="1"/>
          </p:nvPr>
        </p:nvSpPr>
        <p:spPr>
          <a:xfrm>
            <a:off x="914400" y="2573296"/>
            <a:ext cx="7313613" cy="3217904"/>
          </a:xfrm>
        </p:spPr>
        <p:txBody>
          <a:bodyPr/>
          <a:lstStyle/>
          <a:p>
            <a:pPr>
              <a:spcAft>
                <a:spcPts val="0"/>
              </a:spcAft>
            </a:pPr>
            <a:r>
              <a:rPr lang="en-US" dirty="0">
                <a:solidFill>
                  <a:srgbClr val="333333"/>
                </a:solidFill>
                <a:ea typeface="Cambria"/>
                <a:cs typeface="Verdana-Bold"/>
              </a:rPr>
              <a:t>Students work in small groups using structured problem-solving strategy to solve </a:t>
            </a:r>
            <a:r>
              <a:rPr lang="en-US" dirty="0" smtClean="0">
                <a:solidFill>
                  <a:srgbClr val="333333"/>
                </a:solidFill>
                <a:ea typeface="Cambria"/>
                <a:cs typeface="Verdana-Bold"/>
              </a:rPr>
              <a:t>complex</a:t>
            </a:r>
            <a:r>
              <a:rPr lang="en-US" dirty="0">
                <a:latin typeface="Times New Roman"/>
                <a:ea typeface="Cambria"/>
                <a:cs typeface="Times New Roman"/>
              </a:rPr>
              <a:t> </a:t>
            </a:r>
            <a:r>
              <a:rPr lang="en-US" dirty="0" smtClean="0">
                <a:solidFill>
                  <a:srgbClr val="333333"/>
                </a:solidFill>
                <a:ea typeface="Cambria"/>
                <a:cs typeface="Verdana-Bold"/>
              </a:rPr>
              <a:t>context</a:t>
            </a:r>
            <a:r>
              <a:rPr lang="en-US" dirty="0">
                <a:solidFill>
                  <a:srgbClr val="333333"/>
                </a:solidFill>
                <a:ea typeface="Cambria"/>
                <a:cs typeface="Verdana-Bold"/>
              </a:rPr>
              <a:t>-rich problems that are too difficult for any one student to solve individually.</a:t>
            </a:r>
            <a:endParaRPr lang="en-US" dirty="0" smtClean="0">
              <a:latin typeface="Times New Roman"/>
              <a:ea typeface="Cambria"/>
              <a:cs typeface="Times New Roman"/>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Level – </a:t>
            </a:r>
            <a:r>
              <a:rPr lang="en-US" dirty="0"/>
              <a:t>Secondary Science</a:t>
            </a:r>
          </a:p>
          <a:p>
            <a:r>
              <a:rPr lang="en-US" dirty="0" smtClean="0"/>
              <a:t>Teacher Effort – Medium</a:t>
            </a:r>
          </a:p>
          <a:p>
            <a:r>
              <a:rPr lang="en-US" dirty="0" smtClean="0"/>
              <a:t>Needs – Class restructuring, Large choice of multi-step problems</a:t>
            </a:r>
          </a:p>
          <a:p>
            <a:r>
              <a:rPr lang="en-US" dirty="0" smtClean="0"/>
              <a:t>Uses - </a:t>
            </a:r>
            <a:r>
              <a:rPr lang="en-US" dirty="0"/>
              <a:t>Problem-solving skills , Conceptual understanding of </a:t>
            </a:r>
            <a:r>
              <a:rPr lang="en-US" dirty="0" smtClean="0"/>
              <a:t>science content </a:t>
            </a:r>
            <a:r>
              <a:rPr lang="en-US" dirty="0"/>
              <a:t>, Connecting conceptual and mathematical understanding, </a:t>
            </a:r>
            <a:r>
              <a:rPr lang="en-US" dirty="0" smtClean="0"/>
              <a:t>Understanding how science </a:t>
            </a:r>
            <a:r>
              <a:rPr lang="en-US" dirty="0"/>
              <a:t>relates to the real world, Group </a:t>
            </a:r>
            <a:r>
              <a:rPr lang="en-US" dirty="0" smtClean="0"/>
              <a:t>work. Can </a:t>
            </a:r>
            <a:r>
              <a:rPr lang="en-US" dirty="0"/>
              <a:t>be adapted for: Coherent framework for </a:t>
            </a:r>
            <a:r>
              <a:rPr lang="en-US" dirty="0" smtClean="0"/>
              <a:t>science, </a:t>
            </a:r>
            <a:r>
              <a:rPr lang="en-US" dirty="0"/>
              <a:t>Think like a scientist</a:t>
            </a:r>
            <a:r>
              <a:rPr lang="en-US" dirty="0" smtClean="0"/>
              <a:t>, Self</a:t>
            </a:r>
            <a:r>
              <a:rPr lang="en-US" dirty="0"/>
              <a:t>-confidence around </a:t>
            </a:r>
            <a:r>
              <a:rPr lang="en-US" dirty="0" smtClean="0"/>
              <a:t>science, </a:t>
            </a:r>
            <a:r>
              <a:rPr lang="en-US" dirty="0"/>
              <a:t>Enjoyment of </a:t>
            </a:r>
            <a:r>
              <a:rPr lang="en-US" dirty="0" smtClean="0"/>
              <a:t>science, </a:t>
            </a:r>
            <a:r>
              <a:rPr lang="en-US" dirty="0"/>
              <a:t>Representing knowledge </a:t>
            </a:r>
            <a:r>
              <a:rPr lang="en-US" dirty="0" smtClean="0"/>
              <a:t>in multiple </a:t>
            </a:r>
            <a:r>
              <a:rPr lang="en-US" dirty="0"/>
              <a:t>ways</a:t>
            </a:r>
            <a:r>
              <a:rPr lang="en-US" dirty="0" smtClean="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a Lecture?.jpg"/>
          <p:cNvPicPr>
            <a:picLocks noGrp="1" noChangeAspect="1"/>
          </p:cNvPicPr>
          <p:nvPr>
            <p:ph idx="1"/>
          </p:nvPr>
        </p:nvPicPr>
        <p:blipFill>
          <a:blip r:embed="rId2">
            <a:extLst>
              <a:ext uri="{28A0092B-C50C-407E-A947-70E740481C1C}">
                <a14:useLocalDpi xmlns:a14="http://schemas.microsoft.com/office/drawing/2010/main" val="0"/>
              </a:ext>
            </a:extLst>
          </a:blip>
          <a:srcRect t="5633" b="5633"/>
          <a:stretch>
            <a:fillRect/>
          </a:stretch>
        </p:blipFill>
        <p:spPr>
          <a:xfrm>
            <a:off x="141677" y="1633054"/>
            <a:ext cx="8744600" cy="4849674"/>
          </a:xfrm>
        </p:spPr>
      </p:pic>
      <p:sp>
        <p:nvSpPr>
          <p:cNvPr id="5" name="TextBox 4"/>
          <p:cNvSpPr txBox="1"/>
          <p:nvPr/>
        </p:nvSpPr>
        <p:spPr>
          <a:xfrm>
            <a:off x="412356" y="544351"/>
            <a:ext cx="8164654" cy="1015663"/>
          </a:xfrm>
          <a:prstGeom prst="rect">
            <a:avLst/>
          </a:prstGeom>
          <a:noFill/>
        </p:spPr>
        <p:txBody>
          <a:bodyPr wrap="square" rtlCol="0">
            <a:spAutoFit/>
          </a:bodyPr>
          <a:lstStyle/>
          <a:p>
            <a:pPr algn="ctr"/>
            <a:r>
              <a:rPr lang="en-US" sz="6000" dirty="0" smtClean="0">
                <a:latin typeface="Chalkduster"/>
                <a:cs typeface="Chalkduster"/>
              </a:rPr>
              <a:t>This is a Lecture?</a:t>
            </a:r>
            <a:endParaRPr lang="en-US" sz="6000" dirty="0">
              <a:latin typeface="Chalkduster"/>
              <a:cs typeface="Chalkduster"/>
            </a:endParaRPr>
          </a:p>
        </p:txBody>
      </p:sp>
    </p:spTree>
    <p:extLst>
      <p:ext uri="{BB962C8B-B14F-4D97-AF65-F5344CB8AC3E}">
        <p14:creationId xmlns:p14="http://schemas.microsoft.com/office/powerpoint/2010/main" val="3647159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Context-Rich </a:t>
            </a:r>
            <a:r>
              <a:rPr lang="en-US" b="1" dirty="0" smtClean="0">
                <a:solidFill>
                  <a:srgbClr val="23304C"/>
                </a:solidFill>
                <a:ea typeface="Cambria"/>
                <a:cs typeface="Verdana"/>
                <a:hlinkClick r:id="rId2"/>
              </a:rPr>
              <a:t>Problems</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Students work in small groups on short </a:t>
            </a:r>
            <a:r>
              <a:rPr lang="en-US" dirty="0" smtClean="0">
                <a:solidFill>
                  <a:srgbClr val="333333"/>
                </a:solidFill>
                <a:ea typeface="Cambria"/>
                <a:cs typeface="Verdana-Bold"/>
              </a:rPr>
              <a:t>realistic (authentic) </a:t>
            </a:r>
            <a:r>
              <a:rPr lang="en-US" dirty="0">
                <a:solidFill>
                  <a:srgbClr val="333333"/>
                </a:solidFill>
                <a:ea typeface="Cambria"/>
                <a:cs typeface="Verdana-Bold"/>
              </a:rPr>
              <a:t>scenarios giving them a plausible motivation </a:t>
            </a:r>
            <a:r>
              <a:rPr lang="en-US" dirty="0" smtClean="0">
                <a:solidFill>
                  <a:srgbClr val="333333"/>
                </a:solidFill>
                <a:ea typeface="Cambria"/>
                <a:cs typeface="Verdana-Bold"/>
              </a:rPr>
              <a:t>for</a:t>
            </a:r>
            <a:r>
              <a:rPr lang="en-US" dirty="0">
                <a:latin typeface="Times New Roman"/>
                <a:ea typeface="Cambria"/>
                <a:cs typeface="Times New Roman"/>
              </a:rPr>
              <a:t> </a:t>
            </a:r>
            <a:r>
              <a:rPr lang="en-US" dirty="0" smtClean="0">
                <a:solidFill>
                  <a:srgbClr val="333333"/>
                </a:solidFill>
                <a:ea typeface="Cambria"/>
                <a:cs typeface="Verdana-Bold"/>
              </a:rPr>
              <a:t>solving </a:t>
            </a:r>
            <a:r>
              <a:rPr lang="en-US" dirty="0">
                <a:solidFill>
                  <a:srgbClr val="333333"/>
                </a:solidFill>
                <a:ea typeface="Cambria"/>
                <a:cs typeface="Verdana-Bold"/>
              </a:rPr>
              <a:t>the </a:t>
            </a:r>
            <a:r>
              <a:rPr lang="en-US" dirty="0" smtClean="0">
                <a:solidFill>
                  <a:srgbClr val="333333"/>
                </a:solidFill>
                <a:ea typeface="Cambria"/>
                <a:cs typeface="Verdana-Bold"/>
              </a:rPr>
              <a:t>problem. These should be </a:t>
            </a:r>
            <a:r>
              <a:rPr lang="en-US" dirty="0">
                <a:solidFill>
                  <a:srgbClr val="333333"/>
                </a:solidFill>
                <a:ea typeface="Cambria"/>
                <a:cs typeface="Verdana-Bold"/>
              </a:rPr>
              <a:t>more complex than traditional </a:t>
            </a:r>
            <a:r>
              <a:rPr lang="en-US" dirty="0" smtClean="0">
                <a:solidFill>
                  <a:srgbClr val="333333"/>
                </a:solidFill>
                <a:ea typeface="Cambria"/>
                <a:cs typeface="Verdana-Bold"/>
              </a:rPr>
              <a:t>problems. </a:t>
            </a:r>
            <a:r>
              <a:rPr lang="en-US" dirty="0">
                <a:solidFill>
                  <a:srgbClr val="333333"/>
                </a:solidFill>
                <a:ea typeface="Cambria"/>
                <a:cs typeface="Verdana-Bold"/>
              </a:rPr>
              <a:t>R</a:t>
            </a:r>
            <a:r>
              <a:rPr lang="en-US" dirty="0" smtClean="0">
                <a:solidFill>
                  <a:srgbClr val="333333"/>
                </a:solidFill>
                <a:ea typeface="Cambria"/>
                <a:cs typeface="Verdana-Bold"/>
              </a:rPr>
              <a:t>eflect </a:t>
            </a:r>
            <a:r>
              <a:rPr lang="en-US" dirty="0">
                <a:solidFill>
                  <a:srgbClr val="333333"/>
                </a:solidFill>
                <a:ea typeface="Cambria"/>
                <a:cs typeface="Verdana-Bold"/>
              </a:rPr>
              <a:t>the real world, and </a:t>
            </a:r>
            <a:r>
              <a:rPr lang="en-US" dirty="0" smtClean="0">
                <a:solidFill>
                  <a:srgbClr val="333333"/>
                </a:solidFill>
                <a:ea typeface="Cambria"/>
                <a:cs typeface="Verdana-Bold"/>
              </a:rPr>
              <a:t>may</a:t>
            </a:r>
            <a:r>
              <a:rPr lang="en-US" dirty="0">
                <a:latin typeface="Times New Roman"/>
                <a:ea typeface="Cambria"/>
                <a:cs typeface="Times New Roman"/>
              </a:rPr>
              <a:t> </a:t>
            </a:r>
            <a:r>
              <a:rPr lang="en-US" dirty="0" smtClean="0">
                <a:solidFill>
                  <a:srgbClr val="333333"/>
                </a:solidFill>
                <a:ea typeface="Cambria"/>
                <a:cs typeface="Verdana-Bold"/>
              </a:rPr>
              <a:t>include </a:t>
            </a:r>
            <a:r>
              <a:rPr lang="en-US" dirty="0">
                <a:solidFill>
                  <a:srgbClr val="333333"/>
                </a:solidFill>
                <a:ea typeface="Cambria"/>
                <a:cs typeface="Verdana-Bold"/>
              </a:rPr>
              <a:t>excess information, or require the student to recall important background information.</a:t>
            </a:r>
            <a:endParaRPr lang="en-US" dirty="0" smtClean="0">
              <a:latin typeface="Times New Roman"/>
              <a:ea typeface="Cambria"/>
              <a:cs typeface="Times New Roman"/>
            </a:endParaRP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lnSpcReduction="10000"/>
          </a:bodyPr>
          <a:lstStyle/>
          <a:p>
            <a:r>
              <a:rPr lang="en-US" dirty="0" smtClean="0"/>
              <a:t>Level – All Sciences</a:t>
            </a:r>
          </a:p>
          <a:p>
            <a:r>
              <a:rPr lang="en-US" dirty="0" smtClean="0"/>
              <a:t>Teacher Effort – Medium</a:t>
            </a:r>
          </a:p>
          <a:p>
            <a:r>
              <a:rPr lang="en-US" dirty="0" smtClean="0"/>
              <a:t>Needs – Classroom Restructuring</a:t>
            </a:r>
          </a:p>
          <a:p>
            <a:r>
              <a:rPr lang="en-US" dirty="0" smtClean="0"/>
              <a:t>Uses - </a:t>
            </a:r>
            <a:r>
              <a:rPr lang="en-US" dirty="0"/>
              <a:t>Problem-solving skills , Conceptual understanding of </a:t>
            </a:r>
            <a:r>
              <a:rPr lang="en-US" dirty="0" smtClean="0"/>
              <a:t>science content </a:t>
            </a:r>
            <a:r>
              <a:rPr lang="en-US" dirty="0"/>
              <a:t>, Connecting conceptual and mathematical understanding, </a:t>
            </a:r>
            <a:r>
              <a:rPr lang="en-US" dirty="0" smtClean="0"/>
              <a:t>Coherent framework </a:t>
            </a:r>
            <a:r>
              <a:rPr lang="en-US" dirty="0"/>
              <a:t>for </a:t>
            </a:r>
            <a:r>
              <a:rPr lang="en-US" dirty="0" smtClean="0"/>
              <a:t>science Can </a:t>
            </a:r>
            <a:r>
              <a:rPr lang="en-US" dirty="0"/>
              <a:t>be adapted for: Understanding how </a:t>
            </a:r>
            <a:r>
              <a:rPr lang="en-US" dirty="0" smtClean="0"/>
              <a:t>science </a:t>
            </a:r>
            <a:r>
              <a:rPr lang="en-US" dirty="0"/>
              <a:t>relates to the real world, Think like </a:t>
            </a:r>
            <a:r>
              <a:rPr lang="en-US" dirty="0" smtClean="0"/>
              <a:t>a scientist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RealTime S</a:t>
            </a:r>
            <a:r>
              <a:rPr lang="en-US" b="1" dirty="0" smtClean="0">
                <a:solidFill>
                  <a:srgbClr val="23304C"/>
                </a:solidFill>
                <a:ea typeface="Cambria"/>
                <a:cs typeface="Verdana"/>
                <a:hlinkClick r:id="rId2"/>
              </a:rPr>
              <a:t>cience</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err="1">
                <a:solidFill>
                  <a:srgbClr val="333333"/>
                </a:solidFill>
                <a:ea typeface="Cambria"/>
                <a:cs typeface="Verdana-Bold"/>
              </a:rPr>
              <a:t>RealTime</a:t>
            </a:r>
            <a:r>
              <a:rPr lang="en-US" dirty="0">
                <a:solidFill>
                  <a:srgbClr val="333333"/>
                </a:solidFill>
                <a:ea typeface="Cambria"/>
                <a:cs typeface="Verdana-Bold"/>
              </a:rPr>
              <a:t> </a:t>
            </a:r>
            <a:r>
              <a:rPr lang="en-US" dirty="0" smtClean="0">
                <a:solidFill>
                  <a:srgbClr val="333333"/>
                </a:solidFill>
                <a:ea typeface="Cambria"/>
                <a:cs typeface="Verdana-Bold"/>
              </a:rPr>
              <a:t>science </a:t>
            </a:r>
            <a:r>
              <a:rPr lang="en-US" dirty="0">
                <a:solidFill>
                  <a:srgbClr val="333333"/>
                </a:solidFill>
                <a:ea typeface="Cambria"/>
                <a:cs typeface="Verdana-Bold"/>
              </a:rPr>
              <a:t>is a series of introductory laboratory modules that use computer data </a:t>
            </a:r>
            <a:r>
              <a:rPr lang="en-US" dirty="0" smtClean="0">
                <a:solidFill>
                  <a:srgbClr val="333333"/>
                </a:solidFill>
                <a:ea typeface="Cambria"/>
                <a:cs typeface="Verdana-Bold"/>
              </a:rPr>
              <a:t>acquisition</a:t>
            </a:r>
            <a:r>
              <a:rPr lang="en-US" dirty="0">
                <a:latin typeface="Times New Roman"/>
                <a:ea typeface="Cambria"/>
                <a:cs typeface="Times New Roman"/>
              </a:rPr>
              <a:t> </a:t>
            </a:r>
            <a:r>
              <a:rPr lang="en-US" dirty="0" smtClean="0">
                <a:solidFill>
                  <a:srgbClr val="333333"/>
                </a:solidFill>
                <a:ea typeface="Cambria"/>
                <a:cs typeface="Verdana-Bold"/>
              </a:rPr>
              <a:t>tools </a:t>
            </a:r>
            <a:r>
              <a:rPr lang="en-US" dirty="0">
                <a:solidFill>
                  <a:srgbClr val="333333"/>
                </a:solidFill>
                <a:ea typeface="Cambria"/>
                <a:cs typeface="Verdana-Bold"/>
              </a:rPr>
              <a:t>(microcomputer-based lab </a:t>
            </a:r>
            <a:r>
              <a:rPr lang="en-US" dirty="0" smtClean="0">
                <a:solidFill>
                  <a:srgbClr val="333333"/>
                </a:solidFill>
                <a:ea typeface="Cambria"/>
                <a:cs typeface="Verdana-Bold"/>
              </a:rPr>
              <a:t>like probes) </a:t>
            </a:r>
            <a:r>
              <a:rPr lang="en-US" dirty="0">
                <a:solidFill>
                  <a:srgbClr val="333333"/>
                </a:solidFill>
                <a:ea typeface="Cambria"/>
                <a:cs typeface="Verdana-Bold"/>
              </a:rPr>
              <a:t>to help students develop </a:t>
            </a:r>
            <a:r>
              <a:rPr lang="en-US" dirty="0" smtClean="0">
                <a:solidFill>
                  <a:srgbClr val="333333"/>
                </a:solidFill>
                <a:ea typeface="Cambria"/>
                <a:cs typeface="Verdana-Bold"/>
              </a:rPr>
              <a:t>science </a:t>
            </a:r>
            <a:r>
              <a:rPr lang="en-US" dirty="0">
                <a:solidFill>
                  <a:srgbClr val="333333"/>
                </a:solidFill>
                <a:ea typeface="Cambria"/>
                <a:cs typeface="Verdana-Bold"/>
              </a:rPr>
              <a:t>concepts </a:t>
            </a:r>
            <a:r>
              <a:rPr lang="en-US" dirty="0" smtClean="0">
                <a:solidFill>
                  <a:srgbClr val="333333"/>
                </a:solidFill>
                <a:ea typeface="Cambria"/>
                <a:cs typeface="Verdana-Bold"/>
              </a:rPr>
              <a:t>and</a:t>
            </a:r>
            <a:r>
              <a:rPr lang="en-US" dirty="0">
                <a:latin typeface="Times New Roman"/>
                <a:ea typeface="Cambria"/>
                <a:cs typeface="Times New Roman"/>
              </a:rPr>
              <a:t> </a:t>
            </a:r>
            <a:r>
              <a:rPr lang="en-US" dirty="0" smtClean="0">
                <a:solidFill>
                  <a:srgbClr val="333333"/>
                </a:solidFill>
                <a:ea typeface="Cambria"/>
                <a:cs typeface="Verdana-Bold"/>
              </a:rPr>
              <a:t>acquire </a:t>
            </a:r>
            <a:r>
              <a:rPr lang="en-US" dirty="0">
                <a:solidFill>
                  <a:srgbClr val="333333"/>
                </a:solidFill>
                <a:ea typeface="Cambria"/>
                <a:cs typeface="Verdana-Bold"/>
              </a:rPr>
              <a:t>laboratory skills. Besides data acquisition, computers are used for basic </a:t>
            </a:r>
            <a:r>
              <a:rPr lang="en-US" dirty="0" smtClean="0">
                <a:solidFill>
                  <a:srgbClr val="333333"/>
                </a:solidFill>
                <a:ea typeface="Cambria"/>
                <a:cs typeface="Verdana-Bold"/>
              </a:rPr>
              <a:t>mathematical</a:t>
            </a:r>
            <a:r>
              <a:rPr lang="en-US" dirty="0">
                <a:latin typeface="Times New Roman"/>
                <a:ea typeface="Cambria"/>
                <a:cs typeface="Times New Roman"/>
              </a:rPr>
              <a:t> </a:t>
            </a:r>
            <a:r>
              <a:rPr lang="en-US" dirty="0" smtClean="0">
                <a:solidFill>
                  <a:srgbClr val="333333"/>
                </a:solidFill>
                <a:ea typeface="Cambria"/>
                <a:cs typeface="Verdana-Bold"/>
              </a:rPr>
              <a:t>Modelling, </a:t>
            </a:r>
            <a:r>
              <a:rPr lang="en-US" dirty="0">
                <a:solidFill>
                  <a:srgbClr val="333333"/>
                </a:solidFill>
                <a:ea typeface="Cambria"/>
                <a:cs typeface="Verdana-Bold"/>
              </a:rPr>
              <a:t>data analysis, and simulations. Students construct their own models of </a:t>
            </a:r>
            <a:r>
              <a:rPr lang="en-US" dirty="0" smtClean="0">
                <a:solidFill>
                  <a:srgbClr val="333333"/>
                </a:solidFill>
                <a:ea typeface="Cambria"/>
                <a:cs typeface="Verdana-Bold"/>
              </a:rPr>
              <a:t>phenomena </a:t>
            </a:r>
            <a:r>
              <a:rPr lang="en-US" dirty="0">
                <a:solidFill>
                  <a:srgbClr val="333333"/>
                </a:solidFill>
                <a:ea typeface="Cambria"/>
                <a:cs typeface="Verdana-Bold"/>
              </a:rPr>
              <a:t>based on observations and experiments.</a:t>
            </a:r>
            <a:endParaRPr lang="en-US" dirty="0" smtClean="0">
              <a:latin typeface="Times New Roman"/>
              <a:ea typeface="Cambria"/>
              <a:cs typeface="Times New Roman"/>
            </a:endParaRP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a:bodyPr>
          <a:lstStyle/>
          <a:p>
            <a:r>
              <a:rPr lang="en-US" dirty="0" smtClean="0"/>
              <a:t>Level – All Sciences</a:t>
            </a:r>
          </a:p>
          <a:p>
            <a:r>
              <a:rPr lang="en-US" dirty="0" smtClean="0"/>
              <a:t>Teacher Effort – low</a:t>
            </a:r>
          </a:p>
          <a:p>
            <a:r>
              <a:rPr lang="en-US" dirty="0" smtClean="0"/>
              <a:t>Needs – </a:t>
            </a:r>
            <a:r>
              <a:rPr lang="en-US" dirty="0"/>
              <a:t>Computers for student use in class, Lab equipment for student use - professional, </a:t>
            </a:r>
            <a:r>
              <a:rPr lang="en-US" dirty="0" smtClean="0"/>
              <a:t>Cost for </a:t>
            </a:r>
            <a:r>
              <a:rPr lang="en-US" dirty="0"/>
              <a:t>students, Tables arranged for group work</a:t>
            </a:r>
            <a:r>
              <a:rPr lang="en-US" dirty="0" smtClean="0"/>
              <a:t> or work stations.</a:t>
            </a:r>
          </a:p>
          <a:p>
            <a:r>
              <a:rPr lang="en-US" dirty="0" smtClean="0"/>
              <a:t>Uses - </a:t>
            </a:r>
            <a:r>
              <a:rPr lang="en-US" dirty="0"/>
              <a:t>Conceptual understanding of </a:t>
            </a:r>
            <a:r>
              <a:rPr lang="en-US" dirty="0" smtClean="0"/>
              <a:t>science </a:t>
            </a:r>
            <a:r>
              <a:rPr lang="en-US" dirty="0"/>
              <a:t>content , </a:t>
            </a:r>
            <a:r>
              <a:rPr lang="en-US" dirty="0" smtClean="0"/>
              <a:t>Connecting conceptual </a:t>
            </a:r>
            <a:r>
              <a:rPr lang="en-US" dirty="0"/>
              <a:t>and mathematical understanding, Laboratory skills, </a:t>
            </a:r>
            <a:r>
              <a:rPr lang="en-US" dirty="0" smtClean="0"/>
              <a:t>Representing knowledge </a:t>
            </a:r>
            <a:r>
              <a:rPr lang="en-US" dirty="0"/>
              <a:t>in multiple </a:t>
            </a:r>
            <a:r>
              <a:rPr lang="en-US" dirty="0" smtClean="0"/>
              <a:t>ways</a:t>
            </a:r>
            <a:r>
              <a:rPr lang="en-US" dirty="0"/>
              <a:t>.</a:t>
            </a: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23304C"/>
                </a:solidFill>
                <a:ea typeface="Cambria"/>
                <a:cs typeface="Verdana"/>
                <a:hlinkClick r:id="rId2"/>
              </a:rPr>
              <a:t>Microcomputer-based </a:t>
            </a:r>
            <a:r>
              <a:rPr lang="en-US" b="1" dirty="0" smtClean="0">
                <a:solidFill>
                  <a:srgbClr val="23304C"/>
                </a:solidFill>
                <a:ea typeface="Cambria"/>
                <a:cs typeface="Verdana"/>
                <a:hlinkClick r:id="rId2"/>
              </a:rPr>
              <a:t>Laboratories</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Laboratory activities that collect and present data graphically in real time, allowing students to get </a:t>
            </a:r>
            <a:r>
              <a:rPr lang="en-US" dirty="0" smtClean="0">
                <a:solidFill>
                  <a:srgbClr val="333333"/>
                </a:solidFill>
                <a:ea typeface="Cambria"/>
                <a:cs typeface="Verdana-Bold"/>
              </a:rPr>
              <a:t>a</a:t>
            </a:r>
            <a:r>
              <a:rPr lang="en-US" dirty="0">
                <a:latin typeface="Times New Roman"/>
                <a:ea typeface="Cambria"/>
                <a:cs typeface="Times New Roman"/>
              </a:rPr>
              <a:t> </a:t>
            </a:r>
            <a:r>
              <a:rPr lang="en-US" dirty="0" smtClean="0">
                <a:solidFill>
                  <a:srgbClr val="333333"/>
                </a:solidFill>
                <a:ea typeface="Cambria"/>
                <a:cs typeface="Verdana-Bold"/>
              </a:rPr>
              <a:t>direct </a:t>
            </a:r>
            <a:r>
              <a:rPr lang="en-US" dirty="0">
                <a:solidFill>
                  <a:srgbClr val="333333"/>
                </a:solidFill>
                <a:ea typeface="Cambria"/>
                <a:cs typeface="Verdana-Bold"/>
              </a:rPr>
              <a:t>intuitive sense of fundamental </a:t>
            </a:r>
            <a:r>
              <a:rPr lang="en-US" dirty="0" smtClean="0">
                <a:solidFill>
                  <a:srgbClr val="333333"/>
                </a:solidFill>
                <a:ea typeface="Cambria"/>
                <a:cs typeface="Verdana-Bold"/>
              </a:rPr>
              <a:t>science </a:t>
            </a:r>
            <a:r>
              <a:rPr lang="en-US" dirty="0">
                <a:solidFill>
                  <a:srgbClr val="333333"/>
                </a:solidFill>
                <a:ea typeface="Cambria"/>
                <a:cs typeface="Verdana-Bold"/>
              </a:rPr>
              <a:t>concepts that cannot be observed directly. </a:t>
            </a:r>
            <a:endParaRPr lang="en-US" dirty="0" smtClean="0">
              <a:latin typeface="Times New Roman"/>
              <a:ea typeface="Cambria"/>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a:bodyPr>
          <a:lstStyle/>
          <a:p>
            <a:r>
              <a:rPr lang="en-US" dirty="0" smtClean="0"/>
              <a:t>Level – All Sciences</a:t>
            </a:r>
          </a:p>
          <a:p>
            <a:r>
              <a:rPr lang="en-US" dirty="0" smtClean="0"/>
              <a:t>Teacher Effort – Medium</a:t>
            </a:r>
          </a:p>
          <a:p>
            <a:r>
              <a:rPr lang="en-US" dirty="0" smtClean="0"/>
              <a:t>Needs – </a:t>
            </a:r>
            <a:r>
              <a:rPr lang="en-US" dirty="0"/>
              <a:t>Computers for student use in class, Lab equipment for student use</a:t>
            </a:r>
            <a:r>
              <a:rPr lang="en-US" dirty="0" smtClean="0"/>
              <a:t> – professional Skills, </a:t>
            </a:r>
            <a:r>
              <a:rPr lang="en-US" dirty="0" err="1" smtClean="0"/>
              <a:t>Probeware</a:t>
            </a:r>
            <a:endParaRPr lang="en-US" dirty="0" smtClean="0"/>
          </a:p>
          <a:p>
            <a:r>
              <a:rPr lang="en-US" dirty="0" smtClean="0"/>
              <a:t>Uses - </a:t>
            </a:r>
            <a:r>
              <a:rPr lang="en-US" dirty="0"/>
              <a:t>Connecting conceptual and mathematical understanding, </a:t>
            </a:r>
            <a:r>
              <a:rPr lang="en-US" dirty="0" smtClean="0"/>
              <a:t>Think like </a:t>
            </a:r>
            <a:r>
              <a:rPr lang="en-US" dirty="0"/>
              <a:t>a scientist, Enjoyment of </a:t>
            </a:r>
            <a:r>
              <a:rPr lang="en-US" dirty="0" smtClean="0"/>
              <a:t>science, </a:t>
            </a:r>
            <a:r>
              <a:rPr lang="en-US" dirty="0"/>
              <a:t>Designing </a:t>
            </a:r>
            <a:r>
              <a:rPr lang="en-US" dirty="0" smtClean="0"/>
              <a:t>experiments Research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Workshop S</a:t>
            </a:r>
            <a:r>
              <a:rPr lang="en-US" b="1" dirty="0" smtClean="0">
                <a:solidFill>
                  <a:srgbClr val="23304C"/>
                </a:solidFill>
                <a:ea typeface="Cambria"/>
                <a:cs typeface="Verdana"/>
                <a:hlinkClick r:id="rId2"/>
              </a:rPr>
              <a:t>cience</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smtClean="0">
                <a:solidFill>
                  <a:srgbClr val="333333"/>
                </a:solidFill>
                <a:ea typeface="Cambria"/>
                <a:cs typeface="Verdana-Bold"/>
              </a:rPr>
              <a:t>Lessons and </a:t>
            </a:r>
            <a:r>
              <a:rPr lang="en-US" dirty="0">
                <a:solidFill>
                  <a:srgbClr val="333333"/>
                </a:solidFill>
                <a:ea typeface="Cambria"/>
                <a:cs typeface="Verdana-Bold"/>
              </a:rPr>
              <a:t>laboratories with sequenced activities. In a typical two-hour Workshop </a:t>
            </a:r>
            <a:r>
              <a:rPr lang="en-US" dirty="0" smtClean="0">
                <a:solidFill>
                  <a:srgbClr val="333333"/>
                </a:solidFill>
                <a:ea typeface="Cambria"/>
                <a:cs typeface="Verdana-Bold"/>
              </a:rPr>
              <a:t>science class</a:t>
            </a:r>
            <a:r>
              <a:rPr lang="en-US" dirty="0">
                <a:latin typeface="Times New Roman"/>
                <a:ea typeface="Cambria"/>
                <a:cs typeface="Times New Roman"/>
              </a:rPr>
              <a:t> </a:t>
            </a:r>
            <a:r>
              <a:rPr lang="en-US" dirty="0" smtClean="0">
                <a:solidFill>
                  <a:srgbClr val="333333"/>
                </a:solidFill>
                <a:ea typeface="Cambria"/>
                <a:cs typeface="Verdana-Bold"/>
              </a:rPr>
              <a:t>session</a:t>
            </a:r>
            <a:r>
              <a:rPr lang="en-US" dirty="0">
                <a:solidFill>
                  <a:srgbClr val="333333"/>
                </a:solidFill>
                <a:ea typeface="Cambria"/>
                <a:cs typeface="Verdana-Bold"/>
              </a:rPr>
              <a:t>, students work in groups of 3 or 4 to make and discuss predictions and then use </a:t>
            </a:r>
            <a:r>
              <a:rPr lang="en-US" dirty="0" smtClean="0">
                <a:solidFill>
                  <a:srgbClr val="333333"/>
                </a:solidFill>
                <a:ea typeface="Cambria"/>
                <a:cs typeface="Verdana-Bold"/>
              </a:rPr>
              <a:t>equipment</a:t>
            </a:r>
            <a:r>
              <a:rPr lang="en-US" dirty="0">
                <a:latin typeface="Times New Roman"/>
                <a:ea typeface="Cambria"/>
                <a:cs typeface="Times New Roman"/>
              </a:rPr>
              <a:t> </a:t>
            </a:r>
            <a:r>
              <a:rPr lang="en-US" dirty="0" smtClean="0">
                <a:solidFill>
                  <a:srgbClr val="333333"/>
                </a:solidFill>
                <a:ea typeface="Cambria"/>
                <a:cs typeface="Verdana-Bold"/>
              </a:rPr>
              <a:t>and </a:t>
            </a:r>
            <a:r>
              <a:rPr lang="en-US" dirty="0">
                <a:solidFill>
                  <a:srgbClr val="333333"/>
                </a:solidFill>
                <a:ea typeface="Cambria"/>
                <a:cs typeface="Verdana-Bold"/>
              </a:rPr>
              <a:t>computer tools for simple observations, data acquisition, visualization, analysis, </a:t>
            </a:r>
            <a:r>
              <a:rPr lang="en-US" dirty="0" smtClean="0">
                <a:solidFill>
                  <a:srgbClr val="333333"/>
                </a:solidFill>
                <a:ea typeface="Cambria"/>
                <a:cs typeface="Verdana-Bold"/>
              </a:rPr>
              <a:t>and</a:t>
            </a:r>
            <a:r>
              <a:rPr lang="en-US" dirty="0">
                <a:latin typeface="Times New Roman"/>
                <a:ea typeface="Cambria"/>
                <a:cs typeface="Times New Roman"/>
              </a:rPr>
              <a:t> </a:t>
            </a:r>
            <a:r>
              <a:rPr lang="en-US" dirty="0" smtClean="0">
                <a:solidFill>
                  <a:srgbClr val="333333"/>
                </a:solidFill>
                <a:ea typeface="Cambria"/>
                <a:cs typeface="Verdana-Bold"/>
              </a:rPr>
              <a:t>mathematical Modelling.</a:t>
            </a:r>
            <a:endParaRPr lang="en-US" dirty="0" smtClean="0">
              <a:latin typeface="Times New Roman"/>
              <a:ea typeface="Cambria"/>
              <a:cs typeface="Times New Roman"/>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Level – All science</a:t>
            </a:r>
          </a:p>
          <a:p>
            <a:r>
              <a:rPr lang="en-US" dirty="0" smtClean="0"/>
              <a:t>Teacher Effort – Medium</a:t>
            </a:r>
          </a:p>
          <a:p>
            <a:r>
              <a:rPr lang="en-US" dirty="0" smtClean="0"/>
              <a:t>Needs – Student Assistants, </a:t>
            </a:r>
            <a:r>
              <a:rPr lang="en-US" dirty="0"/>
              <a:t>Projector in class, Computers for </a:t>
            </a:r>
            <a:r>
              <a:rPr lang="en-US" dirty="0" smtClean="0"/>
              <a:t>student use </a:t>
            </a:r>
            <a:r>
              <a:rPr lang="en-US" dirty="0"/>
              <a:t>in class,</a:t>
            </a:r>
            <a:r>
              <a:rPr lang="en-US" dirty="0" smtClean="0"/>
              <a:t> Lab </a:t>
            </a:r>
            <a:r>
              <a:rPr lang="en-US" dirty="0"/>
              <a:t>equipment for </a:t>
            </a:r>
            <a:r>
              <a:rPr lang="en-US" dirty="0" smtClean="0"/>
              <a:t>student use, Tables </a:t>
            </a:r>
            <a:r>
              <a:rPr lang="en-US" dirty="0"/>
              <a:t>arranged for group work</a:t>
            </a:r>
            <a:r>
              <a:rPr lang="en-US" dirty="0" smtClean="0"/>
              <a:t> </a:t>
            </a:r>
          </a:p>
          <a:p>
            <a:r>
              <a:rPr lang="en-US" dirty="0" smtClean="0"/>
              <a:t>Uses - </a:t>
            </a:r>
            <a:r>
              <a:rPr lang="en-US" dirty="0"/>
              <a:t>Conceptual understanding of </a:t>
            </a:r>
            <a:r>
              <a:rPr lang="en-US" dirty="0" smtClean="0"/>
              <a:t>science </a:t>
            </a:r>
            <a:r>
              <a:rPr lang="en-US" dirty="0"/>
              <a:t>content , </a:t>
            </a:r>
            <a:r>
              <a:rPr lang="en-US" dirty="0" smtClean="0"/>
              <a:t>Connecting conceptual </a:t>
            </a:r>
            <a:r>
              <a:rPr lang="en-US" dirty="0"/>
              <a:t>and mathematical understanding , Coherent framework for </a:t>
            </a:r>
            <a:r>
              <a:rPr lang="en-US" dirty="0" smtClean="0"/>
              <a:t>science, </a:t>
            </a:r>
            <a:r>
              <a:rPr lang="en-US" dirty="0"/>
              <a:t>Self-confidence around </a:t>
            </a:r>
            <a:r>
              <a:rPr lang="en-US" dirty="0" smtClean="0"/>
              <a:t>science </a:t>
            </a:r>
            <a:r>
              <a:rPr lang="en-US" dirty="0"/>
              <a:t>, Enjoyment of </a:t>
            </a:r>
            <a:r>
              <a:rPr lang="en-US" dirty="0" smtClean="0"/>
              <a:t>science </a:t>
            </a:r>
            <a:r>
              <a:rPr lang="en-US" dirty="0"/>
              <a:t>, </a:t>
            </a:r>
            <a:r>
              <a:rPr lang="en-US" dirty="0" smtClean="0"/>
              <a:t>Laboratory skills </a:t>
            </a:r>
            <a:r>
              <a:rPr lang="en-US" dirty="0"/>
              <a:t>, Representing knowledge in multiple ways , Designing </a:t>
            </a:r>
            <a:r>
              <a:rPr lang="en-US" dirty="0" smtClean="0"/>
              <a:t>experiments, </a:t>
            </a:r>
            <a:r>
              <a:rPr lang="en-US" dirty="0"/>
              <a:t>Think like a scientist, Creativity, collaborative </a:t>
            </a:r>
            <a:r>
              <a:rPr lang="en-US" dirty="0" smtClean="0"/>
              <a:t>skills Can </a:t>
            </a:r>
            <a:r>
              <a:rPr lang="en-US" dirty="0"/>
              <a:t>be adapted for: Autonomy , Problem-solving skills, Reflecting on one's </a:t>
            </a:r>
            <a:r>
              <a:rPr lang="en-US" dirty="0" smtClean="0"/>
              <a:t>own</a:t>
            </a:r>
            <a:r>
              <a:rPr lang="en-US" dirty="0"/>
              <a:t> </a:t>
            </a:r>
            <a:r>
              <a:rPr lang="en-US" dirty="0" smtClean="0"/>
              <a:t>Learning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SCALE-UP</a:t>
            </a:r>
            <a:r>
              <a:rPr lang="en-US" b="1" dirty="0" smtClean="0">
                <a:solidFill>
                  <a:srgbClr val="23304C"/>
                </a:solidFill>
                <a:ea typeface="Cambria"/>
                <a:cs typeface="Verdana"/>
              </a:rPr>
              <a:t> </a:t>
            </a:r>
            <a:endParaRPr lang="en-US" dirty="0"/>
          </a:p>
        </p:txBody>
      </p:sp>
      <p:sp>
        <p:nvSpPr>
          <p:cNvPr id="3" name="Content Placeholder 2"/>
          <p:cNvSpPr>
            <a:spLocks noGrp="1"/>
          </p:cNvSpPr>
          <p:nvPr>
            <p:ph idx="1"/>
          </p:nvPr>
        </p:nvSpPr>
        <p:spPr/>
        <p:txBody>
          <a:bodyPr>
            <a:normAutofit/>
          </a:bodyPr>
          <a:lstStyle/>
          <a:p>
            <a:pPr marL="0" indent="0">
              <a:spcAft>
                <a:spcPts val="0"/>
              </a:spcAft>
              <a:buNone/>
            </a:pPr>
            <a:r>
              <a:rPr lang="en-US" b="1" dirty="0" smtClean="0">
                <a:solidFill>
                  <a:srgbClr val="23304C"/>
                </a:solidFill>
                <a:ea typeface="Cambria"/>
                <a:cs typeface="Verdana"/>
              </a:rPr>
              <a:t>Student-Centered Active Learning Environment </a:t>
            </a:r>
          </a:p>
          <a:p>
            <a:pPr marL="0" indent="0">
              <a:spcAft>
                <a:spcPts val="0"/>
              </a:spcAft>
              <a:buNone/>
            </a:pPr>
            <a:r>
              <a:rPr lang="en-US" dirty="0" smtClean="0">
                <a:solidFill>
                  <a:srgbClr val="333333"/>
                </a:solidFill>
                <a:ea typeface="Cambria"/>
                <a:cs typeface="Verdana-Bold"/>
              </a:rPr>
              <a:t>An </a:t>
            </a:r>
            <a:r>
              <a:rPr lang="en-US" dirty="0">
                <a:solidFill>
                  <a:srgbClr val="333333"/>
                </a:solidFill>
                <a:ea typeface="Cambria"/>
                <a:cs typeface="Verdana-Bold"/>
              </a:rPr>
              <a:t>integrated learning environment in which the space is carefully designed to facilitate </a:t>
            </a:r>
            <a:r>
              <a:rPr lang="en-US" dirty="0" smtClean="0">
                <a:solidFill>
                  <a:srgbClr val="333333"/>
                </a:solidFill>
                <a:ea typeface="Cambria"/>
                <a:cs typeface="Verdana-Bold"/>
              </a:rPr>
              <a:t>interactions</a:t>
            </a:r>
            <a:r>
              <a:rPr lang="en-US" dirty="0">
                <a:latin typeface="Times New Roman"/>
                <a:ea typeface="Cambria"/>
                <a:cs typeface="Times New Roman"/>
              </a:rPr>
              <a:t> </a:t>
            </a:r>
            <a:r>
              <a:rPr lang="en-US" dirty="0" smtClean="0">
                <a:solidFill>
                  <a:srgbClr val="333333"/>
                </a:solidFill>
                <a:ea typeface="Cambria"/>
                <a:cs typeface="Verdana-Bold"/>
              </a:rPr>
              <a:t>between </a:t>
            </a:r>
            <a:r>
              <a:rPr lang="en-US" dirty="0">
                <a:solidFill>
                  <a:srgbClr val="333333"/>
                </a:solidFill>
                <a:ea typeface="Cambria"/>
                <a:cs typeface="Verdana-Bold"/>
              </a:rPr>
              <a:t>teams of students who work on short, interesting tasks. Students work in small </a:t>
            </a:r>
            <a:r>
              <a:rPr lang="en-US" dirty="0" smtClean="0">
                <a:solidFill>
                  <a:srgbClr val="333333"/>
                </a:solidFill>
                <a:ea typeface="Cambria"/>
                <a:cs typeface="Verdana-Bold"/>
              </a:rPr>
              <a:t>groups</a:t>
            </a:r>
            <a:r>
              <a:rPr lang="en-US" dirty="0">
                <a:latin typeface="Times New Roman"/>
                <a:ea typeface="Cambria"/>
                <a:cs typeface="Times New Roman"/>
              </a:rPr>
              <a:t> </a:t>
            </a:r>
            <a:r>
              <a:rPr lang="en-US" dirty="0" smtClean="0">
                <a:solidFill>
                  <a:srgbClr val="333333"/>
                </a:solidFill>
                <a:ea typeface="Cambria"/>
                <a:cs typeface="Verdana-Bold"/>
              </a:rPr>
              <a:t>around </a:t>
            </a:r>
            <a:r>
              <a:rPr lang="en-US" dirty="0">
                <a:solidFill>
                  <a:srgbClr val="333333"/>
                </a:solidFill>
                <a:ea typeface="Cambria"/>
                <a:cs typeface="Verdana-Bold"/>
              </a:rPr>
              <a:t>round tables on hands-on activities, questions, simulations, or laboratories. All </a:t>
            </a:r>
            <a:r>
              <a:rPr lang="en-US" dirty="0" smtClean="0">
                <a:solidFill>
                  <a:srgbClr val="333333"/>
                </a:solidFill>
                <a:ea typeface="Cambria"/>
                <a:cs typeface="Verdana-Bold"/>
              </a:rPr>
              <a:t>course</a:t>
            </a:r>
            <a:r>
              <a:rPr lang="en-US" dirty="0">
                <a:latin typeface="Times New Roman"/>
                <a:ea typeface="Cambria"/>
                <a:cs typeface="Times New Roman"/>
              </a:rPr>
              <a:t> </a:t>
            </a:r>
            <a:r>
              <a:rPr lang="en-US" dirty="0" smtClean="0">
                <a:solidFill>
                  <a:srgbClr val="333333"/>
                </a:solidFill>
                <a:ea typeface="Cambria"/>
                <a:cs typeface="Verdana-Bold"/>
              </a:rPr>
              <a:t>components </a:t>
            </a:r>
            <a:r>
              <a:rPr lang="en-US" dirty="0">
                <a:solidFill>
                  <a:srgbClr val="333333"/>
                </a:solidFill>
                <a:ea typeface="Cambria"/>
                <a:cs typeface="Verdana-Bold"/>
              </a:rPr>
              <a:t>are mixed together; there is no separate lab class and most of the </a:t>
            </a:r>
            <a:r>
              <a:rPr lang="en-US" dirty="0" smtClean="0">
                <a:solidFill>
                  <a:srgbClr val="333333"/>
                </a:solidFill>
                <a:ea typeface="Cambria"/>
                <a:cs typeface="Verdana-Bold"/>
              </a:rPr>
              <a:t>classes are</a:t>
            </a:r>
            <a:r>
              <a:rPr lang="en-US" dirty="0">
                <a:latin typeface="Times New Roman"/>
                <a:ea typeface="Cambria"/>
                <a:cs typeface="Times New Roman"/>
              </a:rPr>
              <a:t> </a:t>
            </a:r>
            <a:r>
              <a:rPr lang="en-US" dirty="0" smtClean="0">
                <a:solidFill>
                  <a:srgbClr val="333333"/>
                </a:solidFill>
                <a:ea typeface="Cambria"/>
                <a:cs typeface="Verdana-Bold"/>
              </a:rPr>
              <a:t>actually </a:t>
            </a:r>
            <a:r>
              <a:rPr lang="en-US" dirty="0">
                <a:solidFill>
                  <a:srgbClr val="333333"/>
                </a:solidFill>
                <a:ea typeface="Cambria"/>
                <a:cs typeface="Verdana-Bold"/>
              </a:rPr>
              <a:t>class-wide discussions.</a:t>
            </a:r>
            <a:endParaRPr lang="en-US" dirty="0" smtClean="0">
              <a:latin typeface="Times New Roman"/>
              <a:ea typeface="Cambria"/>
              <a:cs typeface="Times New Roman"/>
            </a:endParaRP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Level – All Sciences, Teacher Preparation</a:t>
            </a:r>
          </a:p>
          <a:p>
            <a:r>
              <a:rPr lang="en-US" dirty="0" smtClean="0"/>
              <a:t>Teacher Effort – high</a:t>
            </a:r>
          </a:p>
          <a:p>
            <a:r>
              <a:rPr lang="en-US" dirty="0" smtClean="0"/>
              <a:t>Needs – </a:t>
            </a:r>
            <a:r>
              <a:rPr lang="en-US" dirty="0"/>
              <a:t>Studio classroom</a:t>
            </a:r>
            <a:r>
              <a:rPr lang="en-US" dirty="0" smtClean="0"/>
              <a:t> exclusively designed for the class</a:t>
            </a:r>
          </a:p>
          <a:p>
            <a:r>
              <a:rPr lang="en-US" dirty="0" smtClean="0"/>
              <a:t>Uses - </a:t>
            </a:r>
            <a:r>
              <a:rPr lang="en-US" dirty="0"/>
              <a:t>Problem-solving skills , Conceptual understanding of </a:t>
            </a:r>
            <a:r>
              <a:rPr lang="en-US" dirty="0" smtClean="0"/>
              <a:t>science content </a:t>
            </a:r>
            <a:r>
              <a:rPr lang="en-US" dirty="0"/>
              <a:t>, Reflecting on one's own learning , Self-confidence </a:t>
            </a:r>
            <a:r>
              <a:rPr lang="en-US" dirty="0" smtClean="0"/>
              <a:t>around science </a:t>
            </a:r>
            <a:r>
              <a:rPr lang="en-US" dirty="0"/>
              <a:t>, Enjoyment of </a:t>
            </a:r>
            <a:r>
              <a:rPr lang="en-US" dirty="0" smtClean="0"/>
              <a:t>science </a:t>
            </a:r>
            <a:r>
              <a:rPr lang="en-US" dirty="0"/>
              <a:t>, Laboratory skills , </a:t>
            </a:r>
            <a:r>
              <a:rPr lang="en-US" dirty="0" smtClean="0"/>
              <a:t>Representing knowledge </a:t>
            </a:r>
            <a:r>
              <a:rPr lang="en-US" dirty="0"/>
              <a:t>in multiple ways , Designing experiments , </a:t>
            </a:r>
            <a:r>
              <a:rPr lang="en-US" dirty="0" smtClean="0"/>
              <a:t>Connecting conceptual </a:t>
            </a:r>
            <a:r>
              <a:rPr lang="en-US" dirty="0"/>
              <a:t>and mathematical understanding, Coherent framework for </a:t>
            </a:r>
            <a:r>
              <a:rPr lang="en-US" dirty="0" smtClean="0"/>
              <a:t>science, Understanding </a:t>
            </a:r>
            <a:r>
              <a:rPr lang="en-US" dirty="0"/>
              <a:t>how </a:t>
            </a:r>
            <a:r>
              <a:rPr lang="en-US" dirty="0" smtClean="0"/>
              <a:t>science </a:t>
            </a:r>
            <a:r>
              <a:rPr lang="en-US" dirty="0"/>
              <a:t>relates to the real world, Think like a scientist, working </a:t>
            </a:r>
            <a:r>
              <a:rPr lang="en-US" dirty="0" smtClean="0"/>
              <a:t>in groups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Lecture….</a:t>
            </a:r>
            <a:endParaRPr lang="en-US" dirty="0"/>
          </a:p>
        </p:txBody>
      </p:sp>
      <p:sp>
        <p:nvSpPr>
          <p:cNvPr id="3" name="Content Placeholder 2"/>
          <p:cNvSpPr>
            <a:spLocks noGrp="1"/>
          </p:cNvSpPr>
          <p:nvPr>
            <p:ph idx="1"/>
          </p:nvPr>
        </p:nvSpPr>
        <p:spPr/>
        <p:txBody>
          <a:bodyPr>
            <a:normAutofit lnSpcReduction="10000"/>
          </a:bodyPr>
          <a:lstStyle/>
          <a:p>
            <a:r>
              <a:rPr lang="en-US" b="1" dirty="0"/>
              <a:t>Physicists Seek To Lose The Lecture As Teaching </a:t>
            </a:r>
            <a:r>
              <a:rPr lang="en-US" b="1" dirty="0" smtClean="0"/>
              <a:t>Tool, </a:t>
            </a:r>
            <a:r>
              <a:rPr lang="en-US" u="sng" dirty="0" smtClean="0">
                <a:solidFill>
                  <a:schemeClr val="bg2">
                    <a:lumMod val="50000"/>
                  </a:schemeClr>
                </a:solidFill>
              </a:rPr>
              <a:t>Emily Hanford</a:t>
            </a:r>
            <a:r>
              <a:rPr lang="en-US" dirty="0" smtClean="0"/>
              <a:t>, National Public Radio, January </a:t>
            </a:r>
            <a:r>
              <a:rPr lang="en-US" dirty="0"/>
              <a:t>01, 2012</a:t>
            </a:r>
          </a:p>
          <a:p>
            <a:r>
              <a:rPr lang="en-US" b="1" dirty="0"/>
              <a:t>Is the Lecture Dead</a:t>
            </a:r>
            <a:r>
              <a:rPr lang="en-US" b="1" dirty="0" smtClean="0"/>
              <a:t>? </a:t>
            </a:r>
            <a:r>
              <a:rPr lang="en-US" dirty="0" smtClean="0">
                <a:solidFill>
                  <a:srgbClr val="AB942E"/>
                </a:solidFill>
                <a:hlinkClick r:id="rId2"/>
              </a:rPr>
              <a:t>Richard Gund</a:t>
            </a:r>
            <a:r>
              <a:rPr lang="en-US" dirty="0" smtClean="0">
                <a:solidFill>
                  <a:srgbClr val="000000"/>
                </a:solidFill>
                <a:hlinkClick r:id="rId2"/>
              </a:rPr>
              <a:t>erman</a:t>
            </a:r>
            <a:r>
              <a:rPr lang="en-US" dirty="0" smtClean="0"/>
              <a:t>, The Atlantic, Jan </a:t>
            </a:r>
            <a:r>
              <a:rPr lang="en-US" dirty="0"/>
              <a:t>29 2013,</a:t>
            </a:r>
          </a:p>
          <a:p>
            <a:r>
              <a:rPr lang="en-US" b="1" dirty="0"/>
              <a:t>Twilight of the </a:t>
            </a:r>
            <a:r>
              <a:rPr lang="en-US" b="1" dirty="0" smtClean="0"/>
              <a:t>Lecture, </a:t>
            </a:r>
            <a:r>
              <a:rPr lang="en-US" dirty="0" smtClean="0"/>
              <a:t>Harvard Magazine, November-December 2013</a:t>
            </a:r>
          </a:p>
          <a:p>
            <a:r>
              <a:rPr lang="en-US" b="1" dirty="0"/>
              <a:t>The Death of the </a:t>
            </a:r>
            <a:r>
              <a:rPr lang="en-US" b="1" dirty="0" smtClean="0"/>
              <a:t>Lecture </a:t>
            </a:r>
            <a:r>
              <a:rPr lang="en-US" u="sng" dirty="0" smtClean="0">
                <a:solidFill>
                  <a:srgbClr val="AB942E"/>
                </a:solidFill>
              </a:rPr>
              <a:t>Michael </a:t>
            </a:r>
            <a:r>
              <a:rPr lang="en-US" u="sng" dirty="0">
                <a:solidFill>
                  <a:srgbClr val="AB942E"/>
                </a:solidFill>
              </a:rPr>
              <a:t>Abrams</a:t>
            </a:r>
            <a:r>
              <a:rPr lang="en-US" dirty="0"/>
              <a:t>, </a:t>
            </a:r>
            <a:r>
              <a:rPr lang="en-US" dirty="0" err="1" smtClean="0"/>
              <a:t>ASME.org</a:t>
            </a:r>
            <a:r>
              <a:rPr lang="en-US" dirty="0" smtClean="0"/>
              <a:t>, September 2012</a:t>
            </a:r>
            <a:endParaRPr lang="en-US" b="1" dirty="0"/>
          </a:p>
        </p:txBody>
      </p:sp>
    </p:spTree>
    <p:extLst>
      <p:ext uri="{BB962C8B-B14F-4D97-AF65-F5344CB8AC3E}">
        <p14:creationId xmlns:p14="http://schemas.microsoft.com/office/powerpoint/2010/main" val="3583409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3304C"/>
                </a:solidFill>
                <a:ea typeface="Cambria"/>
                <a:cs typeface="Verdana"/>
                <a:hlinkClick r:id="rId2"/>
              </a:rPr>
              <a:t>Modelling Instruction</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smtClean="0">
                <a:solidFill>
                  <a:srgbClr val="333333"/>
                </a:solidFill>
                <a:ea typeface="Cambria"/>
                <a:cs typeface="Verdana-Bold"/>
              </a:rPr>
              <a:t>Modelling </a:t>
            </a:r>
            <a:r>
              <a:rPr lang="en-US" dirty="0">
                <a:solidFill>
                  <a:srgbClr val="333333"/>
                </a:solidFill>
                <a:ea typeface="Cambria"/>
                <a:cs typeface="Verdana-Bold"/>
              </a:rPr>
              <a:t>Instruction is a guided-inquiry interactive-engagement method of </a:t>
            </a:r>
            <a:r>
              <a:rPr lang="en-US" dirty="0" smtClean="0">
                <a:solidFill>
                  <a:srgbClr val="333333"/>
                </a:solidFill>
                <a:ea typeface="Cambria"/>
                <a:cs typeface="Verdana-Bold"/>
              </a:rPr>
              <a:t>science </a:t>
            </a:r>
            <a:r>
              <a:rPr lang="en-US" dirty="0">
                <a:solidFill>
                  <a:srgbClr val="333333"/>
                </a:solidFill>
                <a:ea typeface="Cambria"/>
                <a:cs typeface="Verdana-Bold"/>
              </a:rPr>
              <a:t>teaching </a:t>
            </a:r>
            <a:r>
              <a:rPr lang="en-US" dirty="0" smtClean="0">
                <a:solidFill>
                  <a:srgbClr val="333333"/>
                </a:solidFill>
                <a:ea typeface="Cambria"/>
                <a:cs typeface="Verdana-Bold"/>
              </a:rPr>
              <a:t>that</a:t>
            </a:r>
            <a:r>
              <a:rPr lang="en-US" dirty="0">
                <a:latin typeface="Times New Roman"/>
                <a:ea typeface="Cambria"/>
                <a:cs typeface="Times New Roman"/>
              </a:rPr>
              <a:t> </a:t>
            </a:r>
            <a:r>
              <a:rPr lang="en-US" dirty="0" smtClean="0">
                <a:solidFill>
                  <a:srgbClr val="333333"/>
                </a:solidFill>
                <a:ea typeface="Cambria"/>
                <a:cs typeface="Verdana-Bold"/>
              </a:rPr>
              <a:t>organizes </a:t>
            </a:r>
            <a:r>
              <a:rPr lang="en-US" dirty="0">
                <a:solidFill>
                  <a:srgbClr val="333333"/>
                </a:solidFill>
                <a:ea typeface="Cambria"/>
                <a:cs typeface="Verdana-Bold"/>
              </a:rPr>
              <a:t>instruction around building, testing and applying the handful of scientific models </a:t>
            </a:r>
            <a:r>
              <a:rPr lang="en-US" dirty="0" smtClean="0">
                <a:solidFill>
                  <a:srgbClr val="333333"/>
                </a:solidFill>
                <a:ea typeface="Cambria"/>
                <a:cs typeface="Verdana-Bold"/>
              </a:rPr>
              <a:t>that</a:t>
            </a:r>
            <a:r>
              <a:rPr lang="en-US" dirty="0">
                <a:latin typeface="Times New Roman"/>
                <a:ea typeface="Cambria"/>
                <a:cs typeface="Times New Roman"/>
              </a:rPr>
              <a:t> </a:t>
            </a:r>
            <a:r>
              <a:rPr lang="en-US" dirty="0" smtClean="0">
                <a:solidFill>
                  <a:srgbClr val="333333"/>
                </a:solidFill>
                <a:ea typeface="Cambria"/>
                <a:cs typeface="Verdana-Bold"/>
              </a:rPr>
              <a:t>represent </a:t>
            </a:r>
            <a:r>
              <a:rPr lang="en-US" dirty="0">
                <a:solidFill>
                  <a:srgbClr val="333333"/>
                </a:solidFill>
                <a:ea typeface="Cambria"/>
                <a:cs typeface="Verdana-Bold"/>
              </a:rPr>
              <a:t>the content core of </a:t>
            </a:r>
            <a:r>
              <a:rPr lang="en-US" dirty="0" smtClean="0">
                <a:solidFill>
                  <a:srgbClr val="333333"/>
                </a:solidFill>
                <a:ea typeface="Cambria"/>
                <a:cs typeface="Verdana-Bold"/>
              </a:rPr>
              <a:t>science. </a:t>
            </a:r>
            <a:r>
              <a:rPr lang="en-US" dirty="0">
                <a:solidFill>
                  <a:srgbClr val="333333"/>
                </a:solidFill>
                <a:ea typeface="Cambria"/>
                <a:cs typeface="Verdana-Bold"/>
              </a:rPr>
              <a:t>The conceptual coherence afforded by the </a:t>
            </a:r>
            <a:r>
              <a:rPr lang="en-US" dirty="0" smtClean="0">
                <a:solidFill>
                  <a:srgbClr val="333333"/>
                </a:solidFill>
                <a:ea typeface="Cambria"/>
                <a:cs typeface="Verdana-Bold"/>
              </a:rPr>
              <a:t>Modelling Method</a:t>
            </a:r>
            <a:r>
              <a:rPr lang="en-US" dirty="0">
                <a:latin typeface="Times New Roman"/>
                <a:ea typeface="Cambria"/>
                <a:cs typeface="Times New Roman"/>
              </a:rPr>
              <a:t> </a:t>
            </a:r>
            <a:r>
              <a:rPr lang="en-US" dirty="0" smtClean="0">
                <a:solidFill>
                  <a:srgbClr val="333333"/>
                </a:solidFill>
                <a:ea typeface="Cambria"/>
                <a:cs typeface="Verdana-Bold"/>
              </a:rPr>
              <a:t>corrects </a:t>
            </a:r>
            <a:r>
              <a:rPr lang="en-US" dirty="0">
                <a:solidFill>
                  <a:srgbClr val="333333"/>
                </a:solidFill>
                <a:ea typeface="Cambria"/>
                <a:cs typeface="Verdana-Bold"/>
              </a:rPr>
              <a:t>many weaknesses of the traditional lecture-demonstration </a:t>
            </a:r>
            <a:r>
              <a:rPr lang="en-US" dirty="0" smtClean="0">
                <a:solidFill>
                  <a:srgbClr val="333333"/>
                </a:solidFill>
                <a:ea typeface="Cambria"/>
                <a:cs typeface="Verdana-Bold"/>
              </a:rPr>
              <a:t>methods, </a:t>
            </a:r>
            <a:r>
              <a:rPr lang="en-US" dirty="0">
                <a:solidFill>
                  <a:srgbClr val="333333"/>
                </a:solidFill>
                <a:ea typeface="Cambria"/>
                <a:cs typeface="Verdana-Bold"/>
              </a:rPr>
              <a:t>including </a:t>
            </a:r>
            <a:r>
              <a:rPr lang="en-US" dirty="0" smtClean="0">
                <a:solidFill>
                  <a:srgbClr val="333333"/>
                </a:solidFill>
                <a:ea typeface="Cambria"/>
                <a:cs typeface="Verdana-Bold"/>
              </a:rPr>
              <a:t>fragmentation</a:t>
            </a:r>
            <a:r>
              <a:rPr lang="en-US" dirty="0">
                <a:latin typeface="Times New Roman"/>
                <a:ea typeface="Cambria"/>
                <a:cs typeface="Times New Roman"/>
              </a:rPr>
              <a:t> </a:t>
            </a:r>
            <a:r>
              <a:rPr lang="en-US" dirty="0" smtClean="0">
                <a:solidFill>
                  <a:srgbClr val="333333"/>
                </a:solidFill>
                <a:ea typeface="Cambria"/>
                <a:cs typeface="Verdana-Bold"/>
              </a:rPr>
              <a:t>of </a:t>
            </a:r>
            <a:r>
              <a:rPr lang="en-US" dirty="0">
                <a:solidFill>
                  <a:srgbClr val="333333"/>
                </a:solidFill>
                <a:ea typeface="Cambria"/>
                <a:cs typeface="Verdana-Bold"/>
              </a:rPr>
              <a:t>knowledge, student passivity, and persistence of naive beliefs about the physical world.</a:t>
            </a:r>
            <a:endParaRPr lang="en-US" dirty="0" smtClean="0">
              <a:latin typeface="Times New Roman"/>
              <a:ea typeface="Cambria"/>
              <a:cs typeface="Times New Roman"/>
            </a:endParaRP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Level – Senior Sciences</a:t>
            </a:r>
          </a:p>
          <a:p>
            <a:r>
              <a:rPr lang="en-US" dirty="0" smtClean="0"/>
              <a:t>Teacher Effort – high, needs training and practice</a:t>
            </a:r>
          </a:p>
          <a:p>
            <a:r>
              <a:rPr lang="en-US" dirty="0" smtClean="0"/>
              <a:t>Needs – </a:t>
            </a:r>
            <a:r>
              <a:rPr lang="en-US" dirty="0"/>
              <a:t>Computers for student use in class, Lab equipment for student use</a:t>
            </a:r>
            <a:r>
              <a:rPr lang="en-US" dirty="0" smtClean="0"/>
              <a:t> – </a:t>
            </a:r>
            <a:r>
              <a:rPr lang="en-US" dirty="0"/>
              <a:t>professional</a:t>
            </a:r>
            <a:r>
              <a:rPr lang="en-US" dirty="0" smtClean="0"/>
              <a:t>, Tables </a:t>
            </a:r>
            <a:r>
              <a:rPr lang="en-US" dirty="0"/>
              <a:t>arranged for group work</a:t>
            </a:r>
            <a:r>
              <a:rPr lang="en-US" dirty="0" smtClean="0"/>
              <a:t> </a:t>
            </a:r>
          </a:p>
          <a:p>
            <a:r>
              <a:rPr lang="en-US" dirty="0" smtClean="0"/>
              <a:t>Uses - </a:t>
            </a:r>
            <a:r>
              <a:rPr lang="en-US" dirty="0"/>
              <a:t>Problem-solving skills , Conceptual understanding of </a:t>
            </a:r>
            <a:r>
              <a:rPr lang="en-US" dirty="0" smtClean="0"/>
              <a:t>science content </a:t>
            </a:r>
            <a:r>
              <a:rPr lang="en-US" dirty="0"/>
              <a:t>, Connecting conceptual and mathematical understanding </a:t>
            </a:r>
            <a:r>
              <a:rPr lang="en-US" dirty="0" smtClean="0"/>
              <a:t>, Representing </a:t>
            </a:r>
            <a:r>
              <a:rPr lang="en-US" dirty="0"/>
              <a:t>knowledge in multiple ways , Coherent framework for </a:t>
            </a:r>
            <a:r>
              <a:rPr lang="en-US" dirty="0" smtClean="0"/>
              <a:t>science, Think </a:t>
            </a:r>
            <a:r>
              <a:rPr lang="en-US" dirty="0"/>
              <a:t>like a scientist, Reflecting on one's own learning, Self-confidence </a:t>
            </a:r>
            <a:r>
              <a:rPr lang="en-US" dirty="0" smtClean="0"/>
              <a:t>around science, </a:t>
            </a:r>
            <a:r>
              <a:rPr lang="en-US" dirty="0"/>
              <a:t>Designing </a:t>
            </a:r>
            <a:r>
              <a:rPr lang="en-US" dirty="0" smtClean="0"/>
              <a:t>experiments Can </a:t>
            </a:r>
            <a:r>
              <a:rPr lang="en-US" dirty="0"/>
              <a:t>be adapted for: Understanding how </a:t>
            </a:r>
            <a:r>
              <a:rPr lang="en-US" dirty="0" smtClean="0"/>
              <a:t>science </a:t>
            </a:r>
            <a:r>
              <a:rPr lang="en-US" dirty="0"/>
              <a:t>relates to the real world, </a:t>
            </a:r>
            <a:r>
              <a:rPr lang="en-US" dirty="0" smtClean="0"/>
              <a:t>Enjoyment Can </a:t>
            </a:r>
            <a:r>
              <a:rPr lang="en-US" dirty="0"/>
              <a:t>be adapted for: Understanding how </a:t>
            </a:r>
            <a:r>
              <a:rPr lang="en-US" dirty="0" smtClean="0"/>
              <a:t>science </a:t>
            </a:r>
            <a:r>
              <a:rPr lang="en-US" dirty="0"/>
              <a:t>relates to the real world, </a:t>
            </a:r>
            <a:r>
              <a:rPr lang="en-US" dirty="0" smtClean="0"/>
              <a:t>Enjoyment of science, </a:t>
            </a:r>
            <a:r>
              <a:rPr lang="en-US" dirty="0"/>
              <a:t>Laboratory skills, Creativity, Autonomy, scientific argumentation, </a:t>
            </a:r>
            <a:r>
              <a:rPr lang="en-US" dirty="0" smtClean="0"/>
              <a:t>scientific reasoning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S</a:t>
            </a:r>
            <a:r>
              <a:rPr lang="en-US" b="1" dirty="0" smtClean="0">
                <a:solidFill>
                  <a:srgbClr val="23304C"/>
                </a:solidFill>
                <a:ea typeface="Cambria"/>
                <a:cs typeface="Verdana"/>
                <a:hlinkClick r:id="rId2"/>
              </a:rPr>
              <a:t>cience </a:t>
            </a:r>
            <a:r>
              <a:rPr lang="en-US" b="1" dirty="0">
                <a:solidFill>
                  <a:srgbClr val="23304C"/>
                </a:solidFill>
                <a:ea typeface="Cambria"/>
                <a:cs typeface="Verdana"/>
                <a:hlinkClick r:id="rId2"/>
              </a:rPr>
              <a:t>by </a:t>
            </a:r>
            <a:r>
              <a:rPr lang="en-US" b="1" dirty="0" smtClean="0">
                <a:solidFill>
                  <a:srgbClr val="23304C"/>
                </a:solidFill>
                <a:ea typeface="Cambria"/>
                <a:cs typeface="Verdana"/>
                <a:hlinkClick r:id="rId2"/>
              </a:rPr>
              <a:t>Inquiry</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A laboratory-based guided-inquiry </a:t>
            </a:r>
            <a:r>
              <a:rPr lang="en-US" dirty="0" smtClean="0">
                <a:solidFill>
                  <a:srgbClr val="333333"/>
                </a:solidFill>
                <a:ea typeface="Cambria"/>
                <a:cs typeface="Verdana-Bold"/>
              </a:rPr>
              <a:t>that </a:t>
            </a:r>
            <a:r>
              <a:rPr lang="en-US" dirty="0">
                <a:solidFill>
                  <a:srgbClr val="333333"/>
                </a:solidFill>
                <a:ea typeface="Cambria"/>
                <a:cs typeface="Verdana-Bold"/>
              </a:rPr>
              <a:t>helps </a:t>
            </a:r>
            <a:r>
              <a:rPr lang="en-US" dirty="0" smtClean="0">
                <a:solidFill>
                  <a:srgbClr val="333333"/>
                </a:solidFill>
                <a:ea typeface="Cambria"/>
                <a:cs typeface="Verdana-Bold"/>
              </a:rPr>
              <a:t>students </a:t>
            </a:r>
            <a:r>
              <a:rPr lang="en-US" dirty="0">
                <a:solidFill>
                  <a:srgbClr val="333333"/>
                </a:solidFill>
                <a:ea typeface="Cambria"/>
                <a:cs typeface="Verdana-Bold"/>
              </a:rPr>
              <a:t>develop </a:t>
            </a:r>
            <a:r>
              <a:rPr lang="en-US" dirty="0" smtClean="0">
                <a:solidFill>
                  <a:srgbClr val="333333"/>
                </a:solidFill>
                <a:ea typeface="Cambria"/>
                <a:cs typeface="Verdana-Bold"/>
              </a:rPr>
              <a:t>deep</a:t>
            </a:r>
            <a:r>
              <a:rPr lang="en-US" dirty="0">
                <a:latin typeface="Times New Roman"/>
                <a:ea typeface="Cambria"/>
                <a:cs typeface="Times New Roman"/>
              </a:rPr>
              <a:t> </a:t>
            </a:r>
            <a:r>
              <a:rPr lang="en-US" dirty="0" smtClean="0">
                <a:solidFill>
                  <a:srgbClr val="333333"/>
                </a:solidFill>
                <a:ea typeface="Cambria"/>
                <a:cs typeface="Verdana-Bold"/>
              </a:rPr>
              <a:t>understanding </a:t>
            </a:r>
            <a:r>
              <a:rPr lang="en-US" dirty="0">
                <a:solidFill>
                  <a:srgbClr val="333333"/>
                </a:solidFill>
                <a:ea typeface="Cambria"/>
                <a:cs typeface="Verdana-Bold"/>
              </a:rPr>
              <a:t>of </a:t>
            </a:r>
            <a:r>
              <a:rPr lang="en-US" dirty="0" smtClean="0">
                <a:solidFill>
                  <a:srgbClr val="333333"/>
                </a:solidFill>
                <a:ea typeface="Cambria"/>
                <a:cs typeface="Verdana-Bold"/>
              </a:rPr>
              <a:t>science </a:t>
            </a:r>
            <a:r>
              <a:rPr lang="en-US" dirty="0">
                <a:solidFill>
                  <a:srgbClr val="333333"/>
                </a:solidFill>
                <a:ea typeface="Cambria"/>
                <a:cs typeface="Verdana-Bold"/>
              </a:rPr>
              <a:t>content and scientific reasoning skills. Through in-depth study of </a:t>
            </a:r>
            <a:r>
              <a:rPr lang="en-US" dirty="0" smtClean="0">
                <a:solidFill>
                  <a:srgbClr val="333333"/>
                </a:solidFill>
                <a:ea typeface="Cambria"/>
                <a:cs typeface="Verdana-Bold"/>
              </a:rPr>
              <a:t>simple</a:t>
            </a:r>
            <a:r>
              <a:rPr lang="en-US" dirty="0">
                <a:latin typeface="Times New Roman"/>
                <a:ea typeface="Cambria"/>
                <a:cs typeface="Times New Roman"/>
              </a:rPr>
              <a:t> </a:t>
            </a:r>
            <a:r>
              <a:rPr lang="en-US" dirty="0" smtClean="0">
                <a:solidFill>
                  <a:srgbClr val="333333"/>
                </a:solidFill>
                <a:ea typeface="Cambria"/>
                <a:cs typeface="Verdana-Bold"/>
              </a:rPr>
              <a:t>physical </a:t>
            </a:r>
            <a:r>
              <a:rPr lang="en-US" dirty="0">
                <a:solidFill>
                  <a:srgbClr val="333333"/>
                </a:solidFill>
                <a:ea typeface="Cambria"/>
                <a:cs typeface="Verdana-Bold"/>
              </a:rPr>
              <a:t>systems and their interactions, students gain direct experience with the process of </a:t>
            </a:r>
            <a:r>
              <a:rPr lang="en-US" dirty="0" smtClean="0">
                <a:solidFill>
                  <a:srgbClr val="333333"/>
                </a:solidFill>
                <a:ea typeface="Cambria"/>
                <a:cs typeface="Verdana-Bold"/>
              </a:rPr>
              <a:t>science.</a:t>
            </a:r>
            <a:r>
              <a:rPr lang="en-US" dirty="0">
                <a:latin typeface="Times New Roman"/>
                <a:ea typeface="Cambria"/>
                <a:cs typeface="Times New Roman"/>
              </a:rPr>
              <a:t> </a:t>
            </a:r>
            <a:r>
              <a:rPr lang="en-US" dirty="0" smtClean="0">
                <a:solidFill>
                  <a:srgbClr val="333333"/>
                </a:solidFill>
                <a:ea typeface="Cambria"/>
                <a:cs typeface="Verdana-Bold"/>
              </a:rPr>
              <a:t>Starting </a:t>
            </a:r>
            <a:r>
              <a:rPr lang="en-US" dirty="0">
                <a:solidFill>
                  <a:srgbClr val="333333"/>
                </a:solidFill>
                <a:ea typeface="Cambria"/>
                <a:cs typeface="Verdana-Bold"/>
              </a:rPr>
              <a:t>from their own observations, they develop basic physical concepts, use and </a:t>
            </a:r>
            <a:r>
              <a:rPr lang="en-US" dirty="0" smtClean="0">
                <a:solidFill>
                  <a:srgbClr val="333333"/>
                </a:solidFill>
                <a:ea typeface="Cambria"/>
                <a:cs typeface="Verdana-Bold"/>
              </a:rPr>
              <a:t>interpret</a:t>
            </a:r>
            <a:r>
              <a:rPr lang="en-US" dirty="0">
                <a:latin typeface="Times New Roman"/>
                <a:ea typeface="Cambria"/>
                <a:cs typeface="Times New Roman"/>
              </a:rPr>
              <a:t> </a:t>
            </a:r>
            <a:r>
              <a:rPr lang="en-US" dirty="0" smtClean="0">
                <a:solidFill>
                  <a:srgbClr val="333333"/>
                </a:solidFill>
                <a:ea typeface="Cambria"/>
                <a:cs typeface="Verdana-Bold"/>
              </a:rPr>
              <a:t>different </a:t>
            </a:r>
            <a:r>
              <a:rPr lang="en-US" dirty="0">
                <a:solidFill>
                  <a:srgbClr val="333333"/>
                </a:solidFill>
                <a:ea typeface="Cambria"/>
                <a:cs typeface="Verdana-Bold"/>
              </a:rPr>
              <a:t>forms of scientific representations, and construct explanatory models with </a:t>
            </a:r>
            <a:r>
              <a:rPr lang="en-US" dirty="0" smtClean="0">
                <a:solidFill>
                  <a:srgbClr val="333333"/>
                </a:solidFill>
                <a:ea typeface="Cambria"/>
                <a:cs typeface="Verdana-Bold"/>
              </a:rPr>
              <a:t>predictive</a:t>
            </a:r>
            <a:r>
              <a:rPr lang="en-US" dirty="0">
                <a:latin typeface="Times New Roman"/>
                <a:ea typeface="Cambria"/>
                <a:cs typeface="Times New Roman"/>
              </a:rPr>
              <a:t> </a:t>
            </a:r>
            <a:r>
              <a:rPr lang="en-US" dirty="0" smtClean="0">
                <a:solidFill>
                  <a:srgbClr val="333333"/>
                </a:solidFill>
                <a:ea typeface="Cambria"/>
                <a:cs typeface="Verdana-Bold"/>
              </a:rPr>
              <a:t>capability</a:t>
            </a:r>
            <a:r>
              <a:rPr lang="en-US" dirty="0">
                <a:solidFill>
                  <a:srgbClr val="333333"/>
                </a:solidFill>
                <a:ea typeface="Cambria"/>
                <a:cs typeface="Verdana-Bold"/>
              </a:rPr>
              <a:t>.</a:t>
            </a:r>
            <a:endParaRPr lang="en-US" dirty="0" smtClean="0">
              <a:latin typeface="Times New Roman"/>
              <a:ea typeface="Cambria"/>
              <a:cs typeface="Times New Roman"/>
            </a:endParaRP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Level – All Sciences and Teacher Preparation</a:t>
            </a:r>
          </a:p>
          <a:p>
            <a:r>
              <a:rPr lang="en-US" dirty="0" smtClean="0"/>
              <a:t>Teacher Effort – high</a:t>
            </a:r>
          </a:p>
          <a:p>
            <a:r>
              <a:rPr lang="en-US" dirty="0" smtClean="0"/>
              <a:t>Needs – </a:t>
            </a:r>
            <a:r>
              <a:rPr lang="en-US" dirty="0"/>
              <a:t>Tables arranged for group work, Very well-trained </a:t>
            </a:r>
            <a:r>
              <a:rPr lang="en-US" dirty="0" smtClean="0"/>
              <a:t>teachers, minimal </a:t>
            </a:r>
            <a:r>
              <a:rPr lang="en-US" dirty="0"/>
              <a:t>equipment for experiments</a:t>
            </a:r>
            <a:r>
              <a:rPr lang="en-US" dirty="0" smtClean="0"/>
              <a:t> </a:t>
            </a:r>
          </a:p>
          <a:p>
            <a:r>
              <a:rPr lang="en-US" dirty="0" smtClean="0"/>
              <a:t>Uses - </a:t>
            </a:r>
            <a:r>
              <a:rPr lang="en-US" dirty="0"/>
              <a:t>Conceptual understanding of </a:t>
            </a:r>
            <a:r>
              <a:rPr lang="en-US" dirty="0" smtClean="0"/>
              <a:t>science </a:t>
            </a:r>
            <a:r>
              <a:rPr lang="en-US" dirty="0"/>
              <a:t>content , </a:t>
            </a:r>
            <a:r>
              <a:rPr lang="en-US" dirty="0" smtClean="0"/>
              <a:t>Connecting conceptual </a:t>
            </a:r>
            <a:r>
              <a:rPr lang="en-US" dirty="0"/>
              <a:t>and mathematical understanding, Coherent framework for </a:t>
            </a:r>
            <a:r>
              <a:rPr lang="en-US" dirty="0" smtClean="0"/>
              <a:t>science, Understanding </a:t>
            </a:r>
            <a:r>
              <a:rPr lang="en-US" dirty="0"/>
              <a:t>how </a:t>
            </a:r>
            <a:r>
              <a:rPr lang="en-US" dirty="0" smtClean="0"/>
              <a:t>science </a:t>
            </a:r>
            <a:r>
              <a:rPr lang="en-US" dirty="0"/>
              <a:t>relates to the real world, Think like a scientist, </a:t>
            </a:r>
            <a:r>
              <a:rPr lang="en-US" dirty="0" smtClean="0"/>
              <a:t>Reflecting on </a:t>
            </a:r>
            <a:r>
              <a:rPr lang="en-US" dirty="0"/>
              <a:t>one's own learning, Self-confidence around </a:t>
            </a:r>
            <a:r>
              <a:rPr lang="en-US" dirty="0" smtClean="0"/>
              <a:t>science, </a:t>
            </a:r>
            <a:r>
              <a:rPr lang="en-US" dirty="0"/>
              <a:t>Representing knowledge </a:t>
            </a:r>
            <a:r>
              <a:rPr lang="en-US" dirty="0" smtClean="0"/>
              <a:t>in multiple </a:t>
            </a:r>
            <a:r>
              <a:rPr lang="en-US" dirty="0"/>
              <a:t>ways, Designing experiments, Ability to teach by </a:t>
            </a:r>
            <a:r>
              <a:rPr lang="en-US" dirty="0" smtClean="0"/>
              <a:t>inquiry Research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Thinking </a:t>
            </a:r>
            <a:r>
              <a:rPr lang="en-US" b="1" dirty="0" smtClean="0">
                <a:solidFill>
                  <a:srgbClr val="23304C"/>
                </a:solidFill>
                <a:ea typeface="Cambria"/>
                <a:cs typeface="Verdana"/>
                <a:hlinkClick r:id="rId2"/>
              </a:rPr>
              <a:t>Problems</a:t>
            </a:r>
            <a:endParaRPr lang="en-US" dirty="0"/>
          </a:p>
        </p:txBody>
      </p:sp>
      <p:sp>
        <p:nvSpPr>
          <p:cNvPr id="3" name="Content Placeholder 2"/>
          <p:cNvSpPr>
            <a:spLocks noGrp="1"/>
          </p:cNvSpPr>
          <p:nvPr>
            <p:ph idx="1"/>
          </p:nvPr>
        </p:nvSpPr>
        <p:spPr/>
        <p:txBody>
          <a:bodyPr/>
          <a:lstStyle/>
          <a:p>
            <a:r>
              <a:rPr lang="en-US" dirty="0">
                <a:solidFill>
                  <a:srgbClr val="262626"/>
                </a:solidFill>
                <a:ea typeface="Cambria"/>
                <a:cs typeface="Helvetica"/>
              </a:rPr>
              <a:t>A collection of homework problems, clicker questions, and exam questions, created for </a:t>
            </a:r>
            <a:r>
              <a:rPr lang="en-US" dirty="0" smtClean="0">
                <a:solidFill>
                  <a:srgbClr val="262626"/>
                </a:solidFill>
                <a:ea typeface="Cambria"/>
                <a:cs typeface="Helvetica"/>
              </a:rPr>
              <a:t>education </a:t>
            </a:r>
            <a:r>
              <a:rPr lang="en-US" dirty="0">
                <a:solidFill>
                  <a:srgbClr val="262626"/>
                </a:solidFill>
                <a:ea typeface="Cambria"/>
                <a:cs typeface="Helvetica"/>
              </a:rPr>
              <a:t>researchers by the University of Maryland's </a:t>
            </a:r>
            <a:r>
              <a:rPr lang="en-US" dirty="0" smtClean="0">
                <a:solidFill>
                  <a:srgbClr val="262626"/>
                </a:solidFill>
                <a:ea typeface="Cambria"/>
                <a:cs typeface="Helvetica"/>
              </a:rPr>
              <a:t>Physics Education </a:t>
            </a:r>
            <a:r>
              <a:rPr lang="en-US" dirty="0">
                <a:solidFill>
                  <a:srgbClr val="262626"/>
                </a:solidFill>
                <a:ea typeface="Cambria"/>
                <a:cs typeface="Helvetica"/>
              </a:rPr>
              <a:t>Research Group. Includes estimation problems, ranking tasks, and problems designed to help students connect mathematical and conceptual reasoning and relate </a:t>
            </a:r>
            <a:r>
              <a:rPr lang="en-US" dirty="0" smtClean="0">
                <a:solidFill>
                  <a:srgbClr val="262626"/>
                </a:solidFill>
                <a:ea typeface="Cambria"/>
                <a:cs typeface="Helvetica"/>
              </a:rPr>
              <a:t>science </a:t>
            </a:r>
            <a:r>
              <a:rPr lang="en-US" dirty="0">
                <a:solidFill>
                  <a:srgbClr val="262626"/>
                </a:solidFill>
                <a:ea typeface="Cambria"/>
                <a:cs typeface="Helvetica"/>
              </a:rPr>
              <a:t>to the real world.</a:t>
            </a:r>
            <a:endParaRPr lang="en-US" dirty="0" smtClean="0">
              <a:latin typeface="Times New Roman"/>
              <a:ea typeface="Cambria"/>
              <a:cs typeface="Times New Roman"/>
            </a:endParaRP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Level – Senior science</a:t>
            </a:r>
          </a:p>
          <a:p>
            <a:r>
              <a:rPr lang="en-US" dirty="0" smtClean="0"/>
              <a:t>Teacher Effort – low/medium</a:t>
            </a:r>
          </a:p>
          <a:p>
            <a:r>
              <a:rPr lang="en-US" dirty="0" smtClean="0"/>
              <a:t>Needs – Lab equipment, large catalogue of problems</a:t>
            </a:r>
          </a:p>
          <a:p>
            <a:r>
              <a:rPr lang="en-US" dirty="0" smtClean="0"/>
              <a:t>Uses - </a:t>
            </a:r>
            <a:r>
              <a:rPr lang="en-US" dirty="0"/>
              <a:t>Problem-solving skills, Conceptual understanding of </a:t>
            </a:r>
            <a:r>
              <a:rPr lang="en-US" dirty="0" smtClean="0"/>
              <a:t>science </a:t>
            </a:r>
            <a:r>
              <a:rPr lang="en-US" dirty="0"/>
              <a:t>content, Connecting conceptual and mathematical understanding, Coherent framework for </a:t>
            </a:r>
            <a:r>
              <a:rPr lang="en-US" dirty="0" smtClean="0"/>
              <a:t>science, </a:t>
            </a:r>
            <a:r>
              <a:rPr lang="en-US" dirty="0"/>
              <a:t>Understanding how </a:t>
            </a:r>
            <a:r>
              <a:rPr lang="en-US" dirty="0" smtClean="0"/>
              <a:t>science </a:t>
            </a:r>
            <a:r>
              <a:rPr lang="en-US" dirty="0"/>
              <a:t>relates to the real world, Think like a scientist Can be adapted for: Reflecting on one's own learning, Self-confidence around </a:t>
            </a:r>
            <a:r>
              <a:rPr lang="en-US" dirty="0" smtClean="0"/>
              <a:t>science, </a:t>
            </a:r>
            <a:r>
              <a:rPr lang="en-US" dirty="0"/>
              <a:t>Enjoyment of </a:t>
            </a:r>
            <a:r>
              <a:rPr lang="en-US" dirty="0" smtClean="0"/>
              <a:t>science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23304C"/>
                </a:solidFill>
                <a:ea typeface="Cambria"/>
                <a:cs typeface="Verdana"/>
                <a:hlinkClick r:id="rId2"/>
              </a:rPr>
              <a:t>Workbook for Introductory S</a:t>
            </a:r>
            <a:r>
              <a:rPr lang="en-US" b="1" dirty="0" smtClean="0">
                <a:solidFill>
                  <a:srgbClr val="23304C"/>
                </a:solidFill>
                <a:ea typeface="Cambria"/>
                <a:cs typeface="Verdana"/>
                <a:hlinkClick r:id="rId2"/>
              </a:rPr>
              <a:t>cience</a:t>
            </a:r>
            <a:endParaRPr lang="en-US" dirty="0"/>
          </a:p>
        </p:txBody>
      </p:sp>
      <p:sp>
        <p:nvSpPr>
          <p:cNvPr id="3" name="Content Placeholder 2"/>
          <p:cNvSpPr>
            <a:spLocks noGrp="1"/>
          </p:cNvSpPr>
          <p:nvPr>
            <p:ph idx="1"/>
          </p:nvPr>
        </p:nvSpPr>
        <p:spPr/>
        <p:txBody>
          <a:bodyPr>
            <a:normAutofit/>
          </a:bodyPr>
          <a:lstStyle/>
          <a:p>
            <a:r>
              <a:rPr lang="en-US" dirty="0" smtClean="0">
                <a:solidFill>
                  <a:srgbClr val="262626"/>
                </a:solidFill>
                <a:ea typeface="Cambria"/>
                <a:cs typeface="Helvetica"/>
              </a:rPr>
              <a:t>Carefully </a:t>
            </a:r>
            <a:r>
              <a:rPr lang="en-US" dirty="0">
                <a:solidFill>
                  <a:srgbClr val="262626"/>
                </a:solidFill>
                <a:ea typeface="Cambria"/>
                <a:cs typeface="Helvetica"/>
              </a:rPr>
              <a:t>structured sequences of multiple-choice questions designed for use with classroom communication systems such as flash cards and clickers. Questions emphasize qualitative reasoning and multiple representations (graphs, diagrams, etc.), and are accompanied </a:t>
            </a:r>
            <a:r>
              <a:rPr lang="en-US" dirty="0" smtClean="0">
                <a:solidFill>
                  <a:srgbClr val="262626"/>
                </a:solidFill>
                <a:ea typeface="Cambria"/>
                <a:cs typeface="Helvetica"/>
              </a:rPr>
              <a:t>by </a:t>
            </a:r>
            <a:r>
              <a:rPr lang="en-US" dirty="0">
                <a:solidFill>
                  <a:srgbClr val="262626"/>
                </a:solidFill>
                <a:ea typeface="Cambria"/>
                <a:cs typeface="Helvetica"/>
              </a:rPr>
              <a:t>notes, exams, and free-response worksheets designed for use in the environment of a large-enrollment class. The conceptual "step-size" from one question to the next is fairly small, ideal for students with less preparation.</a:t>
            </a:r>
            <a:endParaRPr lang="en-US" dirty="0" smtClean="0">
              <a:latin typeface="Times New Roman"/>
              <a:ea typeface="Cambria"/>
              <a:cs typeface="Times New Roman"/>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a:bodyPr>
          <a:lstStyle/>
          <a:p>
            <a:r>
              <a:rPr lang="en-US" dirty="0" smtClean="0"/>
              <a:t>Level – All subjects</a:t>
            </a:r>
          </a:p>
          <a:p>
            <a:r>
              <a:rPr lang="en-US" dirty="0" smtClean="0"/>
              <a:t>Teacher Effort – medium</a:t>
            </a:r>
          </a:p>
          <a:p>
            <a:r>
              <a:rPr lang="en-US" dirty="0" smtClean="0"/>
              <a:t>Needs – flash cards</a:t>
            </a:r>
          </a:p>
          <a:p>
            <a:r>
              <a:rPr lang="en-US" dirty="0" smtClean="0"/>
              <a:t>Uses - </a:t>
            </a:r>
            <a:r>
              <a:rPr lang="en-US" dirty="0"/>
              <a:t>Conceptual understanding of </a:t>
            </a:r>
            <a:r>
              <a:rPr lang="en-US" dirty="0" smtClean="0"/>
              <a:t>science </a:t>
            </a:r>
            <a:r>
              <a:rPr lang="en-US" dirty="0"/>
              <a:t>content knowledge in multiple ways	, Connecting conceptual and mathematical understanding Can be adapted for: Problem-solving skills, Reflecting on one's own learning, Self-confidence around </a:t>
            </a:r>
            <a:r>
              <a:rPr lang="en-US" dirty="0" smtClean="0"/>
              <a:t>science</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4">
                    <a:lumMod val="75000"/>
                  </a:schemeClr>
                </a:solidFill>
              </a:rPr>
              <a:t>Minds-On </a:t>
            </a:r>
            <a:r>
              <a:rPr lang="en-US" u="sng" dirty="0" smtClean="0">
                <a:solidFill>
                  <a:schemeClr val="accent4">
                    <a:lumMod val="75000"/>
                  </a:schemeClr>
                </a:solidFill>
              </a:rPr>
              <a:t>science </a:t>
            </a:r>
            <a:endParaRPr lang="en-US" u="sng"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US" dirty="0">
                <a:ea typeface="Cambria"/>
                <a:cs typeface="Helvetica"/>
              </a:rPr>
              <a:t>Minds-On </a:t>
            </a:r>
            <a:r>
              <a:rPr lang="en-US" dirty="0" smtClean="0">
                <a:ea typeface="Cambria"/>
                <a:cs typeface="Helvetica"/>
              </a:rPr>
              <a:t>science </a:t>
            </a:r>
            <a:r>
              <a:rPr lang="en-US" dirty="0">
                <a:ea typeface="Cambria"/>
                <a:cs typeface="Helvetica"/>
              </a:rPr>
              <a:t>is an activity-based curriculum for high school </a:t>
            </a:r>
            <a:r>
              <a:rPr lang="en-US" dirty="0" smtClean="0">
                <a:ea typeface="Cambria"/>
                <a:cs typeface="Helvetica"/>
              </a:rPr>
              <a:t>science, </a:t>
            </a:r>
            <a:r>
              <a:rPr lang="en-US" dirty="0">
                <a:ea typeface="Cambria"/>
                <a:cs typeface="Helvetica"/>
              </a:rPr>
              <a:t>helping students to explore basic concepts; hone and link concepts; develop analysis and reasoning skills; learn to apply concepts in problem-solving situations (and avoid rote procedures); and organize knowledge so that it is generally useful. A brief Student Reader summarizes ideas from groups of activities, about 1 page of reading per activity at the beginning of the year and 2 pages per activity at the end.</a:t>
            </a:r>
            <a:endParaRPr lang="en-US" dirty="0" smtClean="0">
              <a:latin typeface="Times New Roman"/>
              <a:ea typeface="Cambria"/>
              <a:cs typeface="Times New Roman"/>
            </a:endParaRP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Level – All science</a:t>
            </a:r>
          </a:p>
          <a:p>
            <a:r>
              <a:rPr lang="en-US" dirty="0" smtClean="0"/>
              <a:t>Teacher Effort – medium</a:t>
            </a:r>
          </a:p>
          <a:p>
            <a:r>
              <a:rPr lang="en-US" dirty="0" smtClean="0"/>
              <a:t>Needs – Sources of readings, software organizational tools like flow charting and mind mapping</a:t>
            </a:r>
          </a:p>
          <a:p>
            <a:r>
              <a:rPr lang="en-US" dirty="0" smtClean="0"/>
              <a:t>Uses - </a:t>
            </a:r>
            <a:r>
              <a:rPr lang="en-US" dirty="0"/>
              <a:t>Problem-solving skills	, Conceptual understanding of </a:t>
            </a:r>
            <a:r>
              <a:rPr lang="en-US" dirty="0" smtClean="0"/>
              <a:t>science content, </a:t>
            </a:r>
            <a:r>
              <a:rPr lang="en-US" dirty="0"/>
              <a:t>Connecting conceptual and mathematical understanding	, Coherent framework for </a:t>
            </a:r>
            <a:r>
              <a:rPr lang="en-US" dirty="0" smtClean="0"/>
              <a:t>science, </a:t>
            </a:r>
            <a:r>
              <a:rPr lang="en-US" dirty="0"/>
              <a:t>Reflecting on one's own learning	, Representing knowledge in multiple </a:t>
            </a:r>
            <a:r>
              <a:rPr lang="en-US" dirty="0" smtClean="0"/>
              <a:t>ways, </a:t>
            </a:r>
            <a:r>
              <a:rPr lang="en-US" dirty="0"/>
              <a:t>Think like a </a:t>
            </a:r>
            <a:r>
              <a:rPr lang="en-US" dirty="0" smtClean="0"/>
              <a:t>scientist. Can </a:t>
            </a:r>
            <a:r>
              <a:rPr lang="en-US" dirty="0"/>
              <a:t>be adapted for: Understanding how </a:t>
            </a:r>
            <a:r>
              <a:rPr lang="en-US" dirty="0" smtClean="0"/>
              <a:t>science </a:t>
            </a:r>
            <a:r>
              <a:rPr lang="en-US" dirty="0"/>
              <a:t>relates to the real world, Self-confidence around </a:t>
            </a:r>
            <a:r>
              <a:rPr lang="en-US" dirty="0" smtClean="0"/>
              <a:t>science, </a:t>
            </a:r>
            <a:r>
              <a:rPr lang="en-US" dirty="0"/>
              <a:t>Enjoyment of </a:t>
            </a:r>
            <a:r>
              <a:rPr lang="en-US" dirty="0" smtClean="0"/>
              <a:t>science, Laboratory </a:t>
            </a:r>
            <a:r>
              <a:rPr lang="en-US" dirty="0"/>
              <a:t>skills, Designing experiments, Creativity, </a:t>
            </a:r>
            <a:r>
              <a:rPr lang="en-US" dirty="0" smtClean="0"/>
              <a:t>Autonomy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smtClean="0"/>
              <a:t>Quiet Future!</a:t>
            </a:r>
            <a:endParaRPr lang="en-US"/>
          </a:p>
        </p:txBody>
      </p:sp>
      <p:pic>
        <p:nvPicPr>
          <p:cNvPr id="5" name="Picture 4" descr="lecture 615 main.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92" y="1388096"/>
            <a:ext cx="8735987" cy="5255797"/>
          </a:xfrm>
          <a:prstGeom prst="rect">
            <a:avLst/>
          </a:prstGeom>
        </p:spPr>
      </p:pic>
    </p:spTree>
    <p:extLst>
      <p:ext uri="{BB962C8B-B14F-4D97-AF65-F5344CB8AC3E}">
        <p14:creationId xmlns:p14="http://schemas.microsoft.com/office/powerpoint/2010/main" val="618415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3304C"/>
                </a:solidFill>
                <a:ea typeface="Cambria"/>
                <a:cs typeface="Verdana"/>
                <a:hlinkClick r:id="rId2"/>
              </a:rPr>
              <a:t>PRISMS </a:t>
            </a:r>
            <a:r>
              <a:rPr lang="en-US" b="1" dirty="0" smtClean="0">
                <a:solidFill>
                  <a:srgbClr val="23304C"/>
                </a:solidFill>
                <a:ea typeface="Cambria"/>
                <a:cs typeface="Verdana"/>
                <a:hlinkClick r:id="rId2"/>
              </a:rPr>
              <a:t>PLUS</a:t>
            </a:r>
            <a:endParaRPr lang="en-US" dirty="0"/>
          </a:p>
        </p:txBody>
      </p:sp>
      <p:sp>
        <p:nvSpPr>
          <p:cNvPr id="3" name="Content Placeholder 2"/>
          <p:cNvSpPr>
            <a:spLocks noGrp="1"/>
          </p:cNvSpPr>
          <p:nvPr>
            <p:ph idx="1"/>
          </p:nvPr>
        </p:nvSpPr>
        <p:spPr/>
        <p:txBody>
          <a:bodyPr>
            <a:normAutofit/>
          </a:bodyPr>
          <a:lstStyle/>
          <a:p>
            <a:pPr>
              <a:spcAft>
                <a:spcPts val="0"/>
              </a:spcAft>
            </a:pPr>
            <a:r>
              <a:rPr lang="en-US" dirty="0">
                <a:solidFill>
                  <a:srgbClr val="333333"/>
                </a:solidFill>
                <a:ea typeface="Cambria"/>
                <a:cs typeface="Verdana-Bold"/>
              </a:rPr>
              <a:t>S</a:t>
            </a:r>
            <a:r>
              <a:rPr lang="en-US" dirty="0" smtClean="0">
                <a:solidFill>
                  <a:srgbClr val="333333"/>
                </a:solidFill>
                <a:ea typeface="Cambria"/>
                <a:cs typeface="Verdana-Bold"/>
              </a:rPr>
              <a:t>cience Physics Resources </a:t>
            </a:r>
            <a:r>
              <a:rPr lang="en-US" dirty="0">
                <a:solidFill>
                  <a:srgbClr val="333333"/>
                </a:solidFill>
                <a:ea typeface="Cambria"/>
                <a:cs typeface="Verdana-Bold"/>
              </a:rPr>
              <a:t>and Instructional Strategies for Motivating Students (PRISMS) PLUS is a </a:t>
            </a:r>
            <a:r>
              <a:rPr lang="en-US" dirty="0" smtClean="0">
                <a:solidFill>
                  <a:srgbClr val="333333"/>
                </a:solidFill>
                <a:ea typeface="Cambria"/>
                <a:cs typeface="Verdana-Bold"/>
              </a:rPr>
              <a:t>high</a:t>
            </a:r>
            <a:r>
              <a:rPr lang="en-US" dirty="0">
                <a:latin typeface="Times New Roman"/>
                <a:ea typeface="Cambria"/>
                <a:cs typeface="Times New Roman"/>
              </a:rPr>
              <a:t> </a:t>
            </a:r>
            <a:r>
              <a:rPr lang="en-US" dirty="0" smtClean="0">
                <a:solidFill>
                  <a:srgbClr val="333333"/>
                </a:solidFill>
                <a:ea typeface="Cambria"/>
                <a:cs typeface="Verdana-Bold"/>
              </a:rPr>
              <a:t>school science </a:t>
            </a:r>
            <a:r>
              <a:rPr lang="en-US" dirty="0">
                <a:solidFill>
                  <a:srgbClr val="333333"/>
                </a:solidFill>
                <a:ea typeface="Cambria"/>
                <a:cs typeface="Verdana-Bold"/>
              </a:rPr>
              <a:t>curriculum and professional development program that utilizes a learning </a:t>
            </a:r>
            <a:r>
              <a:rPr lang="en-US" dirty="0" smtClean="0">
                <a:solidFill>
                  <a:srgbClr val="333333"/>
                </a:solidFill>
                <a:ea typeface="Cambria"/>
                <a:cs typeface="Verdana-Bold"/>
              </a:rPr>
              <a:t>cycle</a:t>
            </a:r>
            <a:r>
              <a:rPr lang="en-US" dirty="0">
                <a:latin typeface="Times New Roman"/>
                <a:ea typeface="Cambria"/>
                <a:cs typeface="Times New Roman"/>
              </a:rPr>
              <a:t> </a:t>
            </a:r>
            <a:r>
              <a:rPr lang="en-US" dirty="0" smtClean="0">
                <a:solidFill>
                  <a:srgbClr val="333333"/>
                </a:solidFill>
                <a:ea typeface="Cambria"/>
                <a:cs typeface="Verdana-Bold"/>
              </a:rPr>
              <a:t>pedagogy</a:t>
            </a:r>
            <a:r>
              <a:rPr lang="en-US" dirty="0">
                <a:solidFill>
                  <a:srgbClr val="333333"/>
                </a:solidFill>
                <a:ea typeface="Cambria"/>
                <a:cs typeface="Verdana-Bold"/>
              </a:rPr>
              <a:t>. PRISMS PLUS utilizes high interest activities that integrates inexpensive and </a:t>
            </a:r>
            <a:r>
              <a:rPr lang="en-US" dirty="0" smtClean="0">
                <a:solidFill>
                  <a:srgbClr val="333333"/>
                </a:solidFill>
                <a:ea typeface="Cambria"/>
                <a:cs typeface="Verdana-Bold"/>
              </a:rPr>
              <a:t>easily</a:t>
            </a:r>
            <a:r>
              <a:rPr lang="en-US" dirty="0">
                <a:latin typeface="Times New Roman"/>
                <a:ea typeface="Cambria"/>
                <a:cs typeface="Times New Roman"/>
              </a:rPr>
              <a:t> </a:t>
            </a:r>
            <a:r>
              <a:rPr lang="en-US" dirty="0" smtClean="0">
                <a:solidFill>
                  <a:srgbClr val="333333"/>
                </a:solidFill>
                <a:ea typeface="Cambria"/>
                <a:cs typeface="Verdana-Bold"/>
              </a:rPr>
              <a:t>accessible </a:t>
            </a:r>
            <a:r>
              <a:rPr lang="en-US" dirty="0">
                <a:solidFill>
                  <a:srgbClr val="333333"/>
                </a:solidFill>
                <a:ea typeface="Cambria"/>
                <a:cs typeface="Verdana-Bold"/>
              </a:rPr>
              <a:t>materials with instructional technologies in an approach in which students are </a:t>
            </a:r>
            <a:r>
              <a:rPr lang="en-US" dirty="0" smtClean="0">
                <a:solidFill>
                  <a:srgbClr val="333333"/>
                </a:solidFill>
                <a:ea typeface="Cambria"/>
                <a:cs typeface="Verdana-Bold"/>
              </a:rPr>
              <a:t>provided</a:t>
            </a:r>
            <a:r>
              <a:rPr lang="en-US" dirty="0">
                <a:latin typeface="Times New Roman"/>
                <a:ea typeface="Cambria"/>
                <a:cs typeface="Times New Roman"/>
              </a:rPr>
              <a:t> </a:t>
            </a:r>
            <a:r>
              <a:rPr lang="en-US" dirty="0" smtClean="0">
                <a:solidFill>
                  <a:srgbClr val="333333"/>
                </a:solidFill>
                <a:ea typeface="Cambria"/>
                <a:cs typeface="Verdana-Bold"/>
              </a:rPr>
              <a:t>experiences </a:t>
            </a:r>
            <a:r>
              <a:rPr lang="en-US" dirty="0">
                <a:solidFill>
                  <a:srgbClr val="333333"/>
                </a:solidFill>
                <a:ea typeface="Cambria"/>
                <a:cs typeface="Verdana-Bold"/>
              </a:rPr>
              <a:t>to explore physical phenomena prior to being introduced to the </a:t>
            </a:r>
            <a:r>
              <a:rPr lang="en-US" dirty="0" smtClean="0">
                <a:solidFill>
                  <a:srgbClr val="333333"/>
                </a:solidFill>
                <a:ea typeface="Cambria"/>
                <a:cs typeface="Verdana-Bold"/>
              </a:rPr>
              <a:t>science </a:t>
            </a:r>
            <a:r>
              <a:rPr lang="en-US" dirty="0">
                <a:solidFill>
                  <a:srgbClr val="333333"/>
                </a:solidFill>
                <a:ea typeface="Cambria"/>
                <a:cs typeface="Verdana-Bold"/>
              </a:rPr>
              <a:t>ideas related </a:t>
            </a:r>
            <a:r>
              <a:rPr lang="en-US" dirty="0" smtClean="0">
                <a:solidFill>
                  <a:srgbClr val="333333"/>
                </a:solidFill>
                <a:ea typeface="Cambria"/>
                <a:cs typeface="Verdana-Bold"/>
              </a:rPr>
              <a:t>to</a:t>
            </a:r>
            <a:r>
              <a:rPr lang="en-US" dirty="0">
                <a:latin typeface="Times New Roman"/>
                <a:ea typeface="Cambria"/>
                <a:cs typeface="Times New Roman"/>
              </a:rPr>
              <a:t> </a:t>
            </a:r>
            <a:r>
              <a:rPr lang="en-US" dirty="0" smtClean="0">
                <a:solidFill>
                  <a:srgbClr val="333333"/>
                </a:solidFill>
                <a:ea typeface="Cambria"/>
                <a:cs typeface="Verdana-Bold"/>
              </a:rPr>
              <a:t>the </a:t>
            </a:r>
            <a:r>
              <a:rPr lang="en-US" dirty="0">
                <a:solidFill>
                  <a:srgbClr val="333333"/>
                </a:solidFill>
                <a:ea typeface="Cambria"/>
                <a:cs typeface="Verdana-Bold"/>
              </a:rPr>
              <a:t>phenomena.</a:t>
            </a:r>
            <a:endParaRPr lang="en-US" dirty="0" smtClean="0">
              <a:latin typeface="Times New Roman"/>
              <a:ea typeface="Cambria"/>
              <a:cs typeface="Times New Roman"/>
            </a:endParaRP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fontScale="92500"/>
          </a:bodyPr>
          <a:lstStyle/>
          <a:p>
            <a:r>
              <a:rPr lang="en-US" dirty="0" smtClean="0"/>
              <a:t>Level – All Sciences</a:t>
            </a:r>
          </a:p>
          <a:p>
            <a:r>
              <a:rPr lang="en-US" dirty="0" smtClean="0"/>
              <a:t>Teacher Effort – medium</a:t>
            </a:r>
          </a:p>
          <a:p>
            <a:r>
              <a:rPr lang="en-US" dirty="0" smtClean="0"/>
              <a:t>Needs – </a:t>
            </a:r>
            <a:r>
              <a:rPr lang="en-US" dirty="0"/>
              <a:t>Computers for student use in class, Lab equipment for student use - professional, </a:t>
            </a:r>
            <a:r>
              <a:rPr lang="en-US" dirty="0" smtClean="0"/>
              <a:t>Lab equipment </a:t>
            </a:r>
            <a:r>
              <a:rPr lang="en-US" dirty="0"/>
              <a:t>for student use</a:t>
            </a:r>
            <a:r>
              <a:rPr lang="en-US" dirty="0" smtClean="0"/>
              <a:t> </a:t>
            </a:r>
          </a:p>
          <a:p>
            <a:r>
              <a:rPr lang="en-US" dirty="0" smtClean="0"/>
              <a:t>Uses - </a:t>
            </a:r>
            <a:r>
              <a:rPr lang="en-US" dirty="0"/>
              <a:t>Problem-solving skills , Conceptual understanding of </a:t>
            </a:r>
            <a:r>
              <a:rPr lang="en-US" dirty="0" smtClean="0"/>
              <a:t>science content </a:t>
            </a:r>
            <a:r>
              <a:rPr lang="en-US" dirty="0"/>
              <a:t>, Connecting conceptual and mathematical understanding </a:t>
            </a:r>
            <a:r>
              <a:rPr lang="en-US" dirty="0" smtClean="0"/>
              <a:t>, Understanding </a:t>
            </a:r>
            <a:r>
              <a:rPr lang="en-US" dirty="0"/>
              <a:t>how </a:t>
            </a:r>
            <a:r>
              <a:rPr lang="en-US" dirty="0" smtClean="0"/>
              <a:t>science </a:t>
            </a:r>
            <a:r>
              <a:rPr lang="en-US" dirty="0"/>
              <a:t>relates to the real world , Enjoyment of </a:t>
            </a:r>
            <a:r>
              <a:rPr lang="en-US" dirty="0" smtClean="0"/>
              <a:t>science</a:t>
            </a:r>
            <a:endParaRPr lang="en-US" dirty="0"/>
          </a:p>
          <a:p>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23304C"/>
                </a:solidFill>
                <a:ea typeface="Cambria"/>
                <a:cs typeface="Verdana"/>
                <a:hlinkClick r:id="rId2"/>
              </a:rPr>
              <a:t>Student-Generated Scientific </a:t>
            </a:r>
            <a:r>
              <a:rPr lang="en-US" b="1" dirty="0" smtClean="0">
                <a:solidFill>
                  <a:srgbClr val="23304C"/>
                </a:solidFill>
                <a:ea typeface="Cambria"/>
                <a:cs typeface="Verdana"/>
                <a:hlinkClick r:id="rId2"/>
              </a:rPr>
              <a:t>Inquiry</a:t>
            </a:r>
            <a:endParaRPr lang="en-US" dirty="0"/>
          </a:p>
        </p:txBody>
      </p:sp>
      <p:sp>
        <p:nvSpPr>
          <p:cNvPr id="3" name="Content Placeholder 2"/>
          <p:cNvSpPr>
            <a:spLocks noGrp="1"/>
          </p:cNvSpPr>
          <p:nvPr>
            <p:ph idx="1"/>
          </p:nvPr>
        </p:nvSpPr>
        <p:spPr/>
        <p:txBody>
          <a:bodyPr>
            <a:normAutofit/>
          </a:bodyPr>
          <a:lstStyle/>
          <a:p>
            <a:r>
              <a:rPr lang="en-US" dirty="0">
                <a:solidFill>
                  <a:srgbClr val="262626"/>
                </a:solidFill>
                <a:ea typeface="Cambria"/>
                <a:cs typeface="Helvetica"/>
              </a:rPr>
              <a:t>A curriculum for pre-service teachers that engages students in crafting and investigating their own scientific questions in topics that span the scientific disciplines. The course is modeled on a research lab, with students working on projects in small groups and sharing findings during whole-class "research-group" meetings. While students will learn a significant amount of content, the focus is on developing students' abilities to engage in open scientific inquiry.</a:t>
            </a:r>
            <a:endParaRPr lang="en-US" dirty="0" smtClean="0">
              <a:latin typeface="Times New Roman"/>
              <a:ea typeface="Cambria"/>
              <a:cs typeface="Times New Roman"/>
            </a:endParaRP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a:t>
            </a:r>
            <a:endParaRPr lang="en-US" dirty="0"/>
          </a:p>
        </p:txBody>
      </p:sp>
      <p:sp>
        <p:nvSpPr>
          <p:cNvPr id="3" name="Content Placeholder 2"/>
          <p:cNvSpPr>
            <a:spLocks noGrp="1"/>
          </p:cNvSpPr>
          <p:nvPr>
            <p:ph idx="1"/>
          </p:nvPr>
        </p:nvSpPr>
        <p:spPr/>
        <p:txBody>
          <a:bodyPr>
            <a:normAutofit lnSpcReduction="10000"/>
          </a:bodyPr>
          <a:lstStyle/>
          <a:p>
            <a:r>
              <a:rPr lang="en-US" dirty="0" smtClean="0"/>
              <a:t>Level – Grade 11 and 12 Sciences</a:t>
            </a:r>
          </a:p>
          <a:p>
            <a:r>
              <a:rPr lang="en-US" dirty="0" smtClean="0"/>
              <a:t>Teacher Effort – high</a:t>
            </a:r>
          </a:p>
          <a:p>
            <a:r>
              <a:rPr lang="en-US" dirty="0" smtClean="0"/>
              <a:t>Needs – high</a:t>
            </a:r>
          </a:p>
          <a:p>
            <a:r>
              <a:rPr lang="en-US" dirty="0" smtClean="0"/>
              <a:t>Uses - </a:t>
            </a:r>
            <a:r>
              <a:rPr lang="en-US" dirty="0"/>
              <a:t>Understanding how </a:t>
            </a:r>
            <a:r>
              <a:rPr lang="en-US" dirty="0" smtClean="0"/>
              <a:t>science </a:t>
            </a:r>
            <a:r>
              <a:rPr lang="en-US" dirty="0"/>
              <a:t>relates to the real world a </a:t>
            </a:r>
            <a:r>
              <a:rPr lang="en-US" dirty="0" smtClean="0"/>
              <a:t>scientist, </a:t>
            </a:r>
            <a:r>
              <a:rPr lang="en-US" dirty="0"/>
              <a:t>Enjoyment of </a:t>
            </a:r>
            <a:r>
              <a:rPr lang="en-US" dirty="0" smtClean="0"/>
              <a:t>science, </a:t>
            </a:r>
            <a:r>
              <a:rPr lang="en-US" dirty="0"/>
              <a:t>Representing knowledge in multiple </a:t>
            </a:r>
            <a:r>
              <a:rPr lang="en-US" dirty="0" smtClean="0"/>
              <a:t>ways, </a:t>
            </a:r>
            <a:r>
              <a:rPr lang="en-US" dirty="0"/>
              <a:t>Designing </a:t>
            </a:r>
            <a:r>
              <a:rPr lang="en-US" dirty="0" smtClean="0"/>
              <a:t>experiments, </a:t>
            </a:r>
            <a:r>
              <a:rPr lang="en-US" dirty="0"/>
              <a:t>Creativity, Autonomy Can be adapted for: Conceptual understanding of </a:t>
            </a:r>
            <a:r>
              <a:rPr lang="en-US" dirty="0" smtClean="0"/>
              <a:t>science </a:t>
            </a:r>
            <a:r>
              <a:rPr lang="en-US" dirty="0"/>
              <a:t>content, Coherent framework for </a:t>
            </a:r>
            <a:r>
              <a:rPr lang="en-US" dirty="0" smtClean="0"/>
              <a:t>science, </a:t>
            </a:r>
            <a:r>
              <a:rPr lang="en-US" dirty="0"/>
              <a:t>Think </a:t>
            </a:r>
            <a:r>
              <a:rPr lang="en-US" dirty="0" smtClean="0"/>
              <a:t>like scientists</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Techniques 1 </a:t>
            </a:r>
            <a:endParaRPr lang="en-US" dirty="0"/>
          </a:p>
        </p:txBody>
      </p:sp>
      <p:sp>
        <p:nvSpPr>
          <p:cNvPr id="3" name="Content Placeholder 2"/>
          <p:cNvSpPr>
            <a:spLocks noGrp="1"/>
          </p:cNvSpPr>
          <p:nvPr>
            <p:ph idx="1"/>
          </p:nvPr>
        </p:nvSpPr>
        <p:spPr/>
        <p:txBody>
          <a:bodyPr>
            <a:normAutofit fontScale="92500"/>
          </a:bodyPr>
          <a:lstStyle/>
          <a:p>
            <a:r>
              <a:rPr lang="en-US" b="1" dirty="0">
                <a:hlinkClick r:id="rId2"/>
              </a:rPr>
              <a:t>Activity-Based Tutorials, Volume 1: Introductory P</a:t>
            </a:r>
            <a:r>
              <a:rPr lang="en-US" b="1" dirty="0" smtClean="0">
                <a:hlinkClick r:id="rId2"/>
              </a:rPr>
              <a:t>cience</a:t>
            </a:r>
            <a:r>
              <a:rPr lang="en-US" b="1" dirty="0" smtClean="0"/>
              <a:t> </a:t>
            </a:r>
            <a:endParaRPr lang="en-US" dirty="0"/>
          </a:p>
          <a:p>
            <a:r>
              <a:rPr lang="en-US" b="1" dirty="0">
                <a:hlinkClick r:id="rId3"/>
              </a:rPr>
              <a:t>Cae Think/Pair/Share</a:t>
            </a:r>
            <a:r>
              <a:rPr lang="en-US" b="1" dirty="0"/>
              <a:t> </a:t>
            </a:r>
            <a:endParaRPr lang="en-US" dirty="0"/>
          </a:p>
          <a:p>
            <a:r>
              <a:rPr lang="en-US" b="1" dirty="0">
                <a:hlinkClick r:id="rId4"/>
              </a:rPr>
              <a:t>Cpu Computer Simulators</a:t>
            </a:r>
            <a:r>
              <a:rPr lang="en-US" b="1" dirty="0"/>
              <a:t> </a:t>
            </a:r>
            <a:endParaRPr lang="en-US" dirty="0"/>
          </a:p>
          <a:p>
            <a:r>
              <a:rPr lang="en-US" b="1" dirty="0">
                <a:hlinkClick r:id="rId5"/>
              </a:rPr>
              <a:t>Cu Upper-Division Qm Curriculum</a:t>
            </a:r>
            <a:endParaRPr lang="en-US" dirty="0"/>
          </a:p>
          <a:p>
            <a:r>
              <a:rPr lang="en-US" b="1" dirty="0">
                <a:hlinkClick r:id="rId6"/>
              </a:rPr>
              <a:t>Diagnoser Tools</a:t>
            </a:r>
            <a:r>
              <a:rPr lang="en-US" b="1" dirty="0"/>
              <a:t> </a:t>
            </a:r>
            <a:endParaRPr lang="en-US" dirty="0"/>
          </a:p>
          <a:p>
            <a:r>
              <a:rPr lang="en-US" b="1" dirty="0">
                <a:hlinkClick r:id="rId7"/>
              </a:rPr>
              <a:t>Energy Project</a:t>
            </a:r>
            <a:endParaRPr lang="en-US" dirty="0"/>
          </a:p>
          <a:p>
            <a:r>
              <a:rPr lang="en-US" b="1" dirty="0">
                <a:hlinkClick r:id="rId8"/>
              </a:rPr>
              <a:t>Explorations In </a:t>
            </a:r>
            <a:r>
              <a:rPr lang="en-US" b="1" dirty="0" smtClean="0">
                <a:hlinkClick r:id="rId8"/>
              </a:rPr>
              <a:t>science</a:t>
            </a:r>
            <a:r>
              <a:rPr lang="en-US" b="1" dirty="0" smtClean="0"/>
              <a:t>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Techniques 2</a:t>
            </a:r>
            <a:endParaRPr lang="en-US" dirty="0"/>
          </a:p>
        </p:txBody>
      </p:sp>
      <p:sp>
        <p:nvSpPr>
          <p:cNvPr id="3" name="Content Placeholder 2"/>
          <p:cNvSpPr>
            <a:spLocks noGrp="1"/>
          </p:cNvSpPr>
          <p:nvPr>
            <p:ph idx="1"/>
          </p:nvPr>
        </p:nvSpPr>
        <p:spPr/>
        <p:txBody>
          <a:bodyPr>
            <a:normAutofit lnSpcReduction="10000"/>
          </a:bodyPr>
          <a:lstStyle/>
          <a:p>
            <a:r>
              <a:rPr lang="en-US" b="1" dirty="0">
                <a:hlinkClick r:id="rId2"/>
              </a:rPr>
              <a:t>Intermediate Mechanics Tutorials</a:t>
            </a:r>
            <a:endParaRPr lang="en-US" dirty="0"/>
          </a:p>
          <a:p>
            <a:r>
              <a:rPr lang="en-US" b="1" dirty="0">
                <a:hlinkClick r:id="rId3"/>
              </a:rPr>
              <a:t>Intuitive Quantum </a:t>
            </a:r>
            <a:r>
              <a:rPr lang="en-US" b="1" dirty="0" smtClean="0">
                <a:hlinkClick r:id="rId3"/>
              </a:rPr>
              <a:t>science </a:t>
            </a:r>
            <a:endParaRPr lang="en-US" dirty="0"/>
          </a:p>
          <a:p>
            <a:r>
              <a:rPr lang="en-US" b="1" dirty="0">
                <a:hlinkClick r:id="rId4"/>
              </a:rPr>
              <a:t>Investigative Science Learning Environment</a:t>
            </a:r>
            <a:r>
              <a:rPr lang="en-US" b="1" dirty="0"/>
              <a:t> </a:t>
            </a:r>
            <a:endParaRPr lang="en-US" dirty="0"/>
          </a:p>
          <a:p>
            <a:r>
              <a:rPr lang="en-US" b="1" dirty="0">
                <a:hlinkClick r:id="rId5"/>
              </a:rPr>
              <a:t>Learning Assistant Program</a:t>
            </a:r>
            <a:endParaRPr lang="en-US" dirty="0"/>
          </a:p>
          <a:p>
            <a:r>
              <a:rPr lang="en-US" b="1" dirty="0">
                <a:hlinkClick r:id="rId6"/>
              </a:rPr>
              <a:t>Learning Physical Science</a:t>
            </a:r>
            <a:r>
              <a:rPr lang="en-US" b="1" dirty="0"/>
              <a:t> </a:t>
            </a:r>
            <a:endParaRPr lang="en-US" dirty="0"/>
          </a:p>
          <a:p>
            <a:r>
              <a:rPr lang="en-US" b="1" dirty="0">
                <a:hlinkClick r:id="rId7"/>
              </a:rPr>
              <a:t>Lecture-Tutorials For Introductory Astronomy</a:t>
            </a:r>
            <a:endParaRPr lang="en-US" dirty="0" smtClean="0"/>
          </a:p>
          <a:p>
            <a:r>
              <a:rPr lang="en-US" b="1" dirty="0">
                <a:hlinkClick r:id="rId8"/>
              </a:rPr>
              <a:t>Matter And Interactions</a:t>
            </a:r>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Techniques 3</a:t>
            </a:r>
            <a:endParaRPr lang="en-US" dirty="0"/>
          </a:p>
        </p:txBody>
      </p:sp>
      <p:sp>
        <p:nvSpPr>
          <p:cNvPr id="3" name="Content Placeholder 2"/>
          <p:cNvSpPr>
            <a:spLocks noGrp="1"/>
          </p:cNvSpPr>
          <p:nvPr>
            <p:ph idx="1"/>
          </p:nvPr>
        </p:nvSpPr>
        <p:spPr/>
        <p:txBody>
          <a:bodyPr>
            <a:normAutofit lnSpcReduction="10000"/>
          </a:bodyPr>
          <a:lstStyle/>
          <a:p>
            <a:r>
              <a:rPr lang="en-US" b="1" dirty="0">
                <a:hlinkClick r:id="rId2"/>
              </a:rPr>
              <a:t>Modern </a:t>
            </a:r>
            <a:r>
              <a:rPr lang="en-US" b="1" dirty="0" smtClean="0">
                <a:hlinkClick r:id="rId2"/>
              </a:rPr>
              <a:t>science </a:t>
            </a:r>
            <a:r>
              <a:rPr lang="en-US" b="1" dirty="0">
                <a:hlinkClick r:id="rId2"/>
              </a:rPr>
              <a:t>Curriculum</a:t>
            </a:r>
            <a:endParaRPr lang="en-US" dirty="0"/>
          </a:p>
          <a:p>
            <a:r>
              <a:rPr lang="en-US" b="1" dirty="0">
                <a:hlinkClick r:id="rId3"/>
              </a:rPr>
              <a:t>New Model Course In Applied Quantum </a:t>
            </a:r>
            <a:r>
              <a:rPr lang="en-US" b="1" dirty="0" smtClean="0">
                <a:hlinkClick r:id="rId3"/>
              </a:rPr>
              <a:t>science</a:t>
            </a:r>
            <a:r>
              <a:rPr lang="en-US" b="1" dirty="0" smtClean="0"/>
              <a:t> </a:t>
            </a:r>
            <a:endParaRPr lang="en-US" dirty="0"/>
          </a:p>
          <a:p>
            <a:r>
              <a:rPr lang="en-US" b="1" dirty="0">
                <a:hlinkClick r:id="rId4"/>
              </a:rPr>
              <a:t>Open Source </a:t>
            </a:r>
            <a:r>
              <a:rPr lang="en-US" b="1" dirty="0" smtClean="0">
                <a:hlinkClick r:id="rId4"/>
              </a:rPr>
              <a:t>science </a:t>
            </a:r>
            <a:r>
              <a:rPr lang="en-US" b="1" dirty="0">
                <a:hlinkClick r:id="rId4"/>
              </a:rPr>
              <a:t>Collection</a:t>
            </a:r>
            <a:r>
              <a:rPr lang="en-US" b="1" dirty="0"/>
              <a:t> </a:t>
            </a:r>
            <a:endParaRPr lang="en-US" dirty="0"/>
          </a:p>
          <a:p>
            <a:r>
              <a:rPr lang="en-US" b="1" dirty="0">
                <a:hlinkClick r:id="rId5"/>
              </a:rPr>
              <a:t>Open Source Tutorials</a:t>
            </a:r>
            <a:r>
              <a:rPr lang="en-US" b="1" dirty="0"/>
              <a:t> </a:t>
            </a:r>
            <a:endParaRPr lang="en-US" dirty="0"/>
          </a:p>
          <a:p>
            <a:r>
              <a:rPr lang="en-US" b="1" dirty="0">
                <a:hlinkClick r:id="rId6"/>
              </a:rPr>
              <a:t>Paradigms In </a:t>
            </a:r>
            <a:r>
              <a:rPr lang="en-US" b="1" dirty="0" smtClean="0">
                <a:hlinkClick r:id="rId6"/>
              </a:rPr>
              <a:t>science</a:t>
            </a:r>
            <a:r>
              <a:rPr lang="en-US" b="1" dirty="0" smtClean="0"/>
              <a:t> </a:t>
            </a:r>
            <a:endParaRPr lang="en-US" dirty="0"/>
          </a:p>
          <a:p>
            <a:r>
              <a:rPr lang="en-US" b="1" dirty="0">
                <a:hlinkClick r:id="rId7"/>
              </a:rPr>
              <a:t>Peer Instruction For Quantum Mechanics</a:t>
            </a:r>
            <a:endParaRPr lang="en-US" dirty="0"/>
          </a:p>
          <a:p>
            <a:r>
              <a:rPr lang="en-US" b="1" dirty="0">
                <a:hlinkClick r:id="rId8"/>
              </a:rPr>
              <a:t>Physical Science And Everyday Thinking</a:t>
            </a:r>
            <a:r>
              <a:rPr lang="en-US" b="1" dirty="0" smtClean="0"/>
              <a:t>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Techniques 4</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hlinkClick r:id="rId2"/>
              </a:rPr>
              <a:t>science </a:t>
            </a:r>
            <a:r>
              <a:rPr lang="en-US" b="1" dirty="0">
                <a:hlinkClick r:id="rId2"/>
              </a:rPr>
              <a:t>And Everyday Thinking</a:t>
            </a:r>
            <a:r>
              <a:rPr lang="en-US" b="1" dirty="0"/>
              <a:t> </a:t>
            </a:r>
            <a:endParaRPr lang="en-US" dirty="0"/>
          </a:p>
          <a:p>
            <a:r>
              <a:rPr lang="en-US" b="1" dirty="0" smtClean="0">
                <a:hlinkClick r:id="rId3"/>
              </a:rPr>
              <a:t>science </a:t>
            </a:r>
            <a:r>
              <a:rPr lang="en-US" b="1" dirty="0">
                <a:hlinkClick r:id="rId3"/>
              </a:rPr>
              <a:t>Union Mathematics</a:t>
            </a:r>
            <a:r>
              <a:rPr lang="en-US" b="1" dirty="0" smtClean="0"/>
              <a:t> </a:t>
            </a:r>
          </a:p>
          <a:p>
            <a:r>
              <a:rPr lang="en-US" b="1" dirty="0" smtClean="0">
                <a:hlinkClick r:id="rId4"/>
              </a:rPr>
              <a:t>Physlets</a:t>
            </a:r>
            <a:endParaRPr lang="en-US" dirty="0" smtClean="0"/>
          </a:p>
          <a:p>
            <a:r>
              <a:rPr lang="en-US" b="1" dirty="0">
                <a:hlinkClick r:id="rId5"/>
              </a:rPr>
              <a:t>Quantum Interactive Learning Tutorials </a:t>
            </a:r>
            <a:endParaRPr lang="en-US" dirty="0"/>
          </a:p>
          <a:p>
            <a:r>
              <a:rPr lang="en-US" b="1" dirty="0">
                <a:hlinkClick r:id="rId6"/>
              </a:rPr>
              <a:t>Ranking Tasks For Introductory Astronomy</a:t>
            </a:r>
            <a:endParaRPr lang="en-US" dirty="0"/>
          </a:p>
          <a:p>
            <a:r>
              <a:rPr lang="en-US" b="1" dirty="0">
                <a:hlinkClick r:id="rId7"/>
              </a:rPr>
              <a:t>Scientific Community Laboratories</a:t>
            </a:r>
            <a:r>
              <a:rPr lang="en-US" b="1" dirty="0"/>
              <a:t> </a:t>
            </a:r>
            <a:endParaRPr lang="en-US" dirty="0"/>
          </a:p>
          <a:p>
            <a:r>
              <a:rPr lang="en-US" b="1" dirty="0">
                <a:hlinkClick r:id="rId8"/>
              </a:rPr>
              <a:t>Socratic Dialog Inducing Laboratories</a:t>
            </a:r>
            <a:r>
              <a:rPr lang="en-US" b="1" dirty="0"/>
              <a:t> </a:t>
            </a:r>
            <a:endParaRPr lang="en-US" dirty="0"/>
          </a:p>
          <a:p>
            <a:r>
              <a:rPr lang="en-US" b="1" dirty="0">
                <a:hlinkClick r:id="rId9"/>
              </a:rPr>
              <a:t>Tasks Inspired By </a:t>
            </a:r>
            <a:r>
              <a:rPr lang="en-US" b="1" dirty="0" smtClean="0">
                <a:hlinkClick r:id="rId9"/>
              </a:rPr>
              <a:t>science </a:t>
            </a:r>
            <a:r>
              <a:rPr lang="en-US" b="1" dirty="0">
                <a:hlinkClick r:id="rId9"/>
              </a:rPr>
              <a:t>Education Research</a:t>
            </a:r>
            <a:r>
              <a:rPr lang="en-US" b="1" dirty="0" smtClean="0"/>
              <a:t>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Techniques 5</a:t>
            </a:r>
            <a:endParaRPr lang="en-US" dirty="0"/>
          </a:p>
        </p:txBody>
      </p:sp>
      <p:sp>
        <p:nvSpPr>
          <p:cNvPr id="3" name="Content Placeholder 2"/>
          <p:cNvSpPr>
            <a:spLocks noGrp="1"/>
          </p:cNvSpPr>
          <p:nvPr>
            <p:ph idx="1"/>
          </p:nvPr>
        </p:nvSpPr>
        <p:spPr/>
        <p:txBody>
          <a:bodyPr>
            <a:normAutofit lnSpcReduction="10000"/>
          </a:bodyPr>
          <a:lstStyle/>
          <a:p>
            <a:r>
              <a:rPr lang="en-US" b="1" dirty="0" smtClean="0">
                <a:hlinkClick r:id="rId2"/>
              </a:rPr>
              <a:t>Studio science</a:t>
            </a:r>
          </a:p>
          <a:p>
            <a:r>
              <a:rPr lang="en-US" b="1" dirty="0" smtClean="0">
                <a:hlinkClick r:id="rId2"/>
              </a:rPr>
              <a:t>Technology</a:t>
            </a:r>
            <a:r>
              <a:rPr lang="en-US" b="1" dirty="0">
                <a:hlinkClick r:id="rId2"/>
              </a:rPr>
              <a:t>-Enhanced Formative Assessment</a:t>
            </a:r>
            <a:r>
              <a:rPr lang="en-US" b="1" dirty="0"/>
              <a:t> </a:t>
            </a:r>
            <a:endParaRPr lang="en-US" dirty="0"/>
          </a:p>
          <a:p>
            <a:r>
              <a:rPr lang="en-US" b="1" dirty="0">
                <a:hlinkClick r:id="rId3"/>
              </a:rPr>
              <a:t>Tools For Scientific Thinking</a:t>
            </a:r>
            <a:endParaRPr lang="en-US" dirty="0"/>
          </a:p>
          <a:p>
            <a:r>
              <a:rPr lang="en-US" b="1" dirty="0">
                <a:hlinkClick r:id="rId4"/>
              </a:rPr>
              <a:t>Tutorials</a:t>
            </a:r>
            <a:endParaRPr lang="en-US" dirty="0"/>
          </a:p>
          <a:p>
            <a:r>
              <a:rPr lang="en-US" b="1" dirty="0">
                <a:hlinkClick r:id="rId5"/>
              </a:rPr>
              <a:t>Tutorials In Introductory </a:t>
            </a:r>
            <a:r>
              <a:rPr lang="en-US" b="1" dirty="0" smtClean="0">
                <a:hlinkClick r:id="rId5"/>
              </a:rPr>
              <a:t>science</a:t>
            </a:r>
            <a:r>
              <a:rPr lang="en-US" b="1" dirty="0" smtClean="0"/>
              <a:t> </a:t>
            </a:r>
            <a:endParaRPr lang="en-US" dirty="0"/>
          </a:p>
          <a:p>
            <a:r>
              <a:rPr lang="en-US" b="1" dirty="0">
                <a:hlinkClick r:id="rId6"/>
              </a:rPr>
              <a:t>Tutorials In Thermal &amp; Statistical </a:t>
            </a:r>
            <a:r>
              <a:rPr lang="en-US" b="1" dirty="0" smtClean="0">
                <a:hlinkClick r:id="rId6"/>
              </a:rPr>
              <a:t>science</a:t>
            </a:r>
            <a:endParaRPr lang="en-US" dirty="0"/>
          </a:p>
          <a:p>
            <a:r>
              <a:rPr lang="en-US" b="1" dirty="0">
                <a:hlinkClick r:id="rId7"/>
              </a:rPr>
              <a:t>Upper-Division E&amp;M </a:t>
            </a:r>
            <a:r>
              <a:rPr lang="en-US" b="1" dirty="0" smtClean="0">
                <a:hlinkClick r:id="rId7"/>
              </a:rPr>
              <a:t>Curriculum</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for More</a:t>
            </a:r>
            <a:endParaRPr lang="en-US" dirty="0"/>
          </a:p>
        </p:txBody>
      </p:sp>
      <p:sp>
        <p:nvSpPr>
          <p:cNvPr id="3" name="Content Placeholder 2"/>
          <p:cNvSpPr>
            <a:spLocks noGrp="1"/>
          </p:cNvSpPr>
          <p:nvPr>
            <p:ph idx="1"/>
          </p:nvPr>
        </p:nvSpPr>
        <p:spPr/>
        <p:txBody>
          <a:bodyPr/>
          <a:lstStyle/>
          <a:p>
            <a:r>
              <a:rPr lang="en-US" b="0" i="0" u="sng" dirty="0" err="1" smtClean="0">
                <a:solidFill>
                  <a:srgbClr val="0000FF"/>
                </a:solidFill>
                <a:latin typeface="Consolas"/>
                <a:ea typeface="Consolas"/>
                <a:cs typeface="Consolas"/>
              </a:rPr>
              <a:t>http://prst-per.aps.org</a:t>
            </a:r>
            <a:r>
              <a:rPr lang="en-US" b="0" i="0" u="sng" dirty="0" smtClean="0">
                <a:solidFill>
                  <a:srgbClr val="0000FF"/>
                </a:solidFill>
                <a:latin typeface="Consolas"/>
                <a:ea typeface="Consolas"/>
                <a:cs typeface="Consolas"/>
              </a:rPr>
              <a:t>/</a:t>
            </a:r>
            <a:endParaRPr lang="en-US" b="0" i="0" dirty="0" smtClean="0">
              <a:solidFill>
                <a:srgbClr val="000000"/>
              </a:solidFill>
              <a:latin typeface="Consolas"/>
              <a:ea typeface="Consolas"/>
              <a:cs typeface="Consolas"/>
            </a:endParaRPr>
          </a:p>
          <a:p>
            <a:r>
              <a:rPr lang="en-US" b="0" i="0" u="sng" dirty="0" smtClean="0">
                <a:solidFill>
                  <a:srgbClr val="0000FF"/>
                </a:solidFill>
                <a:latin typeface="Consolas"/>
                <a:ea typeface="Consolas"/>
                <a:cs typeface="Consolas"/>
                <a:hlinkClick r:id="rId2"/>
              </a:rPr>
              <a:t>http://www.compadre.org/per/</a:t>
            </a:r>
            <a:endParaRPr lang="en-US" b="0" i="0" u="sng" dirty="0" smtClean="0">
              <a:solidFill>
                <a:srgbClr val="0000FF"/>
              </a:solidFill>
              <a:latin typeface="Consolas"/>
              <a:ea typeface="Consolas"/>
              <a:cs typeface="Consolas"/>
            </a:endParaRPr>
          </a:p>
          <a:p>
            <a:r>
              <a:rPr lang="en-US" dirty="0" smtClean="0">
                <a:hlinkClick r:id="rId3"/>
              </a:rPr>
              <a:t>http://meyercreations.com/science/index.html</a:t>
            </a:r>
            <a:endParaRPr lang="en-US" dirty="0" smtClean="0"/>
          </a:p>
          <a:p>
            <a:r>
              <a:rPr lang="en-US" dirty="0" smtClean="0">
                <a:hlinkClick r:id="rId4"/>
              </a:rPr>
              <a:t>http://www.meyercreations.com/science/resources.html</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arning pyr.jpg"/>
          <p:cNvPicPr>
            <a:picLocks noGrp="1" noChangeAspect="1"/>
          </p:cNvPicPr>
          <p:nvPr>
            <p:ph idx="1"/>
          </p:nvPr>
        </p:nvPicPr>
        <p:blipFill>
          <a:blip r:embed="rId2">
            <a:extLst>
              <a:ext uri="{28A0092B-C50C-407E-A947-70E740481C1C}">
                <a14:useLocalDpi xmlns:a14="http://schemas.microsoft.com/office/drawing/2010/main" val="0"/>
              </a:ext>
            </a:extLst>
          </a:blip>
          <a:srcRect t="951" b="951"/>
          <a:stretch>
            <a:fillRect/>
          </a:stretch>
        </p:blipFill>
        <p:spPr>
          <a:xfrm>
            <a:off x="478333" y="775289"/>
            <a:ext cx="8115171" cy="5015912"/>
          </a:xfrm>
        </p:spPr>
      </p:pic>
    </p:spTree>
    <p:extLst>
      <p:ext uri="{BB962C8B-B14F-4D97-AF65-F5344CB8AC3E}">
        <p14:creationId xmlns:p14="http://schemas.microsoft.com/office/powerpoint/2010/main" val="396698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Counts</a:t>
            </a:r>
            <a:endParaRPr lang="en-US" dirty="0"/>
          </a:p>
        </p:txBody>
      </p:sp>
      <p:sp>
        <p:nvSpPr>
          <p:cNvPr id="3" name="Content Placeholder 2"/>
          <p:cNvSpPr>
            <a:spLocks noGrp="1"/>
          </p:cNvSpPr>
          <p:nvPr>
            <p:ph idx="1"/>
          </p:nvPr>
        </p:nvSpPr>
        <p:spPr/>
        <p:txBody>
          <a:bodyPr/>
          <a:lstStyle/>
          <a:p>
            <a:pPr marL="0" indent="0">
              <a:buNone/>
            </a:pPr>
            <a:r>
              <a:rPr lang="en-US" dirty="0" smtClean="0"/>
              <a:t>It is not what the teacher does that counts – it is what the teacher gets the students to do.</a:t>
            </a:r>
          </a:p>
          <a:p>
            <a:pPr marL="0" indent="0" algn="ctr">
              <a:buNone/>
            </a:pPr>
            <a:r>
              <a:rPr lang="en-US" sz="4800" dirty="0" smtClean="0"/>
              <a:t>“WHO DOES THE WORK DOES THE LEARNING!”</a:t>
            </a:r>
            <a:endParaRPr lang="en-US" sz="4800" dirty="0"/>
          </a:p>
        </p:txBody>
      </p:sp>
    </p:spTree>
    <p:extLst>
      <p:ext uri="{BB962C8B-B14F-4D97-AF65-F5344CB8AC3E}">
        <p14:creationId xmlns:p14="http://schemas.microsoft.com/office/powerpoint/2010/main" val="347783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Look?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sz="3600" b="1" dirty="0"/>
              <a:t>The Parable of the </a:t>
            </a:r>
            <a:r>
              <a:rPr lang="en-GB" sz="3600" b="1" dirty="0" smtClean="0"/>
              <a:t>Lamplight</a:t>
            </a:r>
            <a:endParaRPr lang="en-US" sz="3600" dirty="0"/>
          </a:p>
          <a:p>
            <a:pPr marL="0" indent="0">
              <a:buNone/>
            </a:pPr>
            <a:r>
              <a:rPr lang="en-GB" sz="3600" dirty="0"/>
              <a:t>When you arrive home from a walk one very dark night you notice your keys are missing. Where would you look</a:t>
            </a:r>
            <a:r>
              <a:rPr lang="en-CA" sz="3600" dirty="0"/>
              <a:t> for them</a:t>
            </a:r>
            <a:r>
              <a:rPr lang="en-GB" sz="3600" dirty="0"/>
              <a:t>? </a:t>
            </a:r>
            <a:r>
              <a:rPr lang="en-US" sz="3600" dirty="0"/>
              <a:t>You would look under </a:t>
            </a:r>
            <a:r>
              <a:rPr lang="en-GB" sz="3600" dirty="0"/>
              <a:t>the street lamp, because you would not find them in the dark otherwise.</a:t>
            </a:r>
            <a:endParaRPr lang="en-US" sz="3600" dirty="0"/>
          </a:p>
          <a:p>
            <a:pPr marL="0" indent="0">
              <a:buNone/>
            </a:pPr>
            <a:endParaRPr lang="en-US" dirty="0"/>
          </a:p>
        </p:txBody>
      </p:sp>
    </p:spTree>
    <p:extLst>
      <p:ext uri="{BB962C8B-B14F-4D97-AF65-F5344CB8AC3E}">
        <p14:creationId xmlns:p14="http://schemas.microsoft.com/office/powerpoint/2010/main" val="40658741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353</TotalTime>
  <Words>3595</Words>
  <Application>Microsoft Macintosh PowerPoint</Application>
  <PresentationFormat>On-screen Show (4:3)</PresentationFormat>
  <Paragraphs>260</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Inkwell</vt:lpstr>
      <vt:lpstr> New Pedagogies for Science Teaching PER Techniques</vt:lpstr>
      <vt:lpstr>Birth of PER</vt:lpstr>
      <vt:lpstr>How Different</vt:lpstr>
      <vt:lpstr>PowerPoint Presentation</vt:lpstr>
      <vt:lpstr>The Lecture….</vt:lpstr>
      <vt:lpstr>Our Quiet Future!</vt:lpstr>
      <vt:lpstr>PowerPoint Presentation</vt:lpstr>
      <vt:lpstr>What Counts</vt:lpstr>
      <vt:lpstr>Where Do We Look?</vt:lpstr>
      <vt:lpstr>And Sometimes…</vt:lpstr>
      <vt:lpstr>Nature of Science</vt:lpstr>
      <vt:lpstr>Whiteboard Technique</vt:lpstr>
      <vt:lpstr>Keys</vt:lpstr>
      <vt:lpstr>First Law of Learning</vt:lpstr>
      <vt:lpstr>Ring and Chain Activity</vt:lpstr>
      <vt:lpstr>Using Your ABCD Cards</vt:lpstr>
      <vt:lpstr>Teaching with Clickers </vt:lpstr>
      <vt:lpstr>Keys</vt:lpstr>
      <vt:lpstr>The Infinite Cheese</vt:lpstr>
      <vt:lpstr>Use the White Boards</vt:lpstr>
      <vt:lpstr>But Come to a Consensus – You Must Agree Hold Up Your Boards</vt:lpstr>
      <vt:lpstr>Field Problem</vt:lpstr>
      <vt:lpstr>But Come to a Consensus – You Must Agree Hold Up Your Boards</vt:lpstr>
      <vt:lpstr>Which Problem is More Difficult?</vt:lpstr>
      <vt:lpstr>Ranking Task Exercises</vt:lpstr>
      <vt:lpstr>Keys</vt:lpstr>
      <vt:lpstr>Tears of the Surgeon</vt:lpstr>
      <vt:lpstr>What About Lecture?</vt:lpstr>
      <vt:lpstr>PowerPoint Presentation</vt:lpstr>
      <vt:lpstr>Just-in-Time Teaching (JiTT)</vt:lpstr>
      <vt:lpstr>Keys</vt:lpstr>
      <vt:lpstr>Interactive Class Demonstrations</vt:lpstr>
      <vt:lpstr>Keys</vt:lpstr>
      <vt:lpstr>Interactive Simulations</vt:lpstr>
      <vt:lpstr>Keys</vt:lpstr>
      <vt:lpstr>Peer Instruction</vt:lpstr>
      <vt:lpstr>Keys</vt:lpstr>
      <vt:lpstr>Cooperative Group Problem-Solving</vt:lpstr>
      <vt:lpstr>Keys</vt:lpstr>
      <vt:lpstr>Context-Rich Problems</vt:lpstr>
      <vt:lpstr>Keys</vt:lpstr>
      <vt:lpstr>RealTime Science</vt:lpstr>
      <vt:lpstr>Keys</vt:lpstr>
      <vt:lpstr>Microcomputer-based Laboratories</vt:lpstr>
      <vt:lpstr>Keys</vt:lpstr>
      <vt:lpstr>Workshop Science</vt:lpstr>
      <vt:lpstr>Keys</vt:lpstr>
      <vt:lpstr>SCALE-UP </vt:lpstr>
      <vt:lpstr>Keys</vt:lpstr>
      <vt:lpstr>Modelling Instruction</vt:lpstr>
      <vt:lpstr>Keys</vt:lpstr>
      <vt:lpstr>Science by Inquiry</vt:lpstr>
      <vt:lpstr>Keys</vt:lpstr>
      <vt:lpstr>Thinking Problems</vt:lpstr>
      <vt:lpstr>Keys</vt:lpstr>
      <vt:lpstr>Workbook for Introductory Science</vt:lpstr>
      <vt:lpstr>Keys</vt:lpstr>
      <vt:lpstr>Minds-On science </vt:lpstr>
      <vt:lpstr>Keys</vt:lpstr>
      <vt:lpstr>PRISMS PLUS</vt:lpstr>
      <vt:lpstr>Keys</vt:lpstr>
      <vt:lpstr>Student-Generated Scientific Inquiry</vt:lpstr>
      <vt:lpstr>Keys</vt:lpstr>
      <vt:lpstr>Additional Techniques 1 </vt:lpstr>
      <vt:lpstr>Additional Techniques 2</vt:lpstr>
      <vt:lpstr>Additional Techniques 3</vt:lpstr>
      <vt:lpstr>Additional Techniques 4</vt:lpstr>
      <vt:lpstr>Additional Techniques 5</vt:lpstr>
      <vt:lpstr>Websites for More</vt:lpstr>
    </vt:vector>
  </TitlesOfParts>
  <Company>OISE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Caranci</dc:creator>
  <cp:lastModifiedBy>John Caranci</cp:lastModifiedBy>
  <cp:revision>35</cp:revision>
  <cp:lastPrinted>2013-11-02T23:17:50Z</cp:lastPrinted>
  <dcterms:created xsi:type="dcterms:W3CDTF">2013-09-18T16:56:23Z</dcterms:created>
  <dcterms:modified xsi:type="dcterms:W3CDTF">2013-11-11T13:13:06Z</dcterms:modified>
</cp:coreProperties>
</file>